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17"/>
  </p:notesMasterIdLst>
  <p:handoutMasterIdLst>
    <p:handoutMasterId r:id="rId18"/>
  </p:handoutMasterIdLst>
  <p:sldIdLst>
    <p:sldId id="577" r:id="rId5"/>
    <p:sldId id="634" r:id="rId6"/>
    <p:sldId id="1690" r:id="rId7"/>
    <p:sldId id="1689" r:id="rId8"/>
    <p:sldId id="1634" r:id="rId9"/>
    <p:sldId id="1633" r:id="rId10"/>
    <p:sldId id="1635" r:id="rId11"/>
    <p:sldId id="1636" r:id="rId12"/>
    <p:sldId id="1637" r:id="rId13"/>
    <p:sldId id="1691" r:id="rId14"/>
    <p:sldId id="1675" r:id="rId15"/>
    <p:sldId id="1644" r:id="rId16"/>
  </p:sldIdLst>
  <p:sldSz cx="16459200" cy="9359900"/>
  <p:notesSz cx="6834188" cy="9979025"/>
  <p:custDataLst>
    <p:tags r:id="rId19"/>
  </p:custDataLst>
  <p:defaultTextStyle>
    <a:defPPr>
      <a:defRPr lang="de-DE"/>
    </a:defPPr>
    <a:lvl1pPr marL="0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1pPr>
    <a:lvl2pPr marL="826136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2pPr>
    <a:lvl3pPr marL="1652269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3pPr>
    <a:lvl4pPr marL="2478405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4pPr>
    <a:lvl5pPr marL="3304539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5pPr>
    <a:lvl6pPr marL="4130673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6pPr>
    <a:lvl7pPr marL="4956808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7pPr>
    <a:lvl8pPr marL="5782942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8pPr>
    <a:lvl9pPr marL="6609078" algn="l" defTabSz="1652269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55" userDrawn="1">
          <p15:clr>
            <a:srgbClr val="A4A3A4"/>
          </p15:clr>
        </p15:guide>
        <p15:guide id="2" orient="horz" pos="1212" userDrawn="1">
          <p15:clr>
            <a:srgbClr val="A4A3A4"/>
          </p15:clr>
        </p15:guide>
        <p15:guide id="3" pos="9994" userDrawn="1">
          <p15:clr>
            <a:srgbClr val="A4A3A4"/>
          </p15:clr>
        </p15:guide>
        <p15:guide id="4" pos="403" userDrawn="1">
          <p15:clr>
            <a:srgbClr val="A4A3A4"/>
          </p15:clr>
        </p15:guide>
        <p15:guide id="5" orient="horz" pos="4497" userDrawn="1">
          <p15:clr>
            <a:srgbClr val="A4A3A4"/>
          </p15:clr>
        </p15:guide>
        <p15:guide id="6" orient="horz" pos="1063" userDrawn="1">
          <p15:clr>
            <a:srgbClr val="A4A3A4"/>
          </p15:clr>
        </p15:guide>
        <p15:guide id="7" orient="horz" pos="2775" userDrawn="1">
          <p15:clr>
            <a:srgbClr val="A4A3A4"/>
          </p15:clr>
        </p15:guide>
        <p15:guide id="8" orient="horz" pos="320" userDrawn="1">
          <p15:clr>
            <a:srgbClr val="A4A3A4"/>
          </p15:clr>
        </p15:guide>
        <p15:guide id="9" orient="horz" pos="1161" userDrawn="1">
          <p15:clr>
            <a:srgbClr val="A4A3A4"/>
          </p15:clr>
        </p15:guide>
        <p15:guide id="10" orient="horz" pos="5734" userDrawn="1">
          <p15:clr>
            <a:srgbClr val="A4A3A4"/>
          </p15:clr>
        </p15:guide>
        <p15:guide id="11" orient="horz" pos="4804" userDrawn="1">
          <p15:clr>
            <a:srgbClr val="A4A3A4"/>
          </p15:clr>
        </p15:guide>
        <p15:guide id="12" pos="9961" userDrawn="1">
          <p15:clr>
            <a:srgbClr val="A4A3A4"/>
          </p15:clr>
        </p15:guide>
        <p15:guide id="13" pos="407" userDrawn="1">
          <p15:clr>
            <a:srgbClr val="A4A3A4"/>
          </p15:clr>
        </p15:guide>
        <p15:guide id="14" pos="5346" userDrawn="1">
          <p15:clr>
            <a:srgbClr val="A4A3A4"/>
          </p15:clr>
        </p15:guide>
        <p15:guide id="15" pos="857" userDrawn="1">
          <p15:clr>
            <a:srgbClr val="A4A3A4"/>
          </p15:clr>
        </p15:guide>
        <p15:guide id="16" pos="5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8B"/>
    <a:srgbClr val="DAF1FC"/>
    <a:srgbClr val="FFFC00"/>
    <a:srgbClr val="00E26C"/>
    <a:srgbClr val="E6AE18"/>
    <a:srgbClr val="FFFF00"/>
    <a:srgbClr val="79E9B9"/>
    <a:srgbClr val="2CACFF"/>
    <a:srgbClr val="F0FBFF"/>
    <a:srgbClr val="D4E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46699-E3B3-AC4A-95F9-9111B4760805}" v="760" dt="2019-10-07T13:46:39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3" autoAdjust="0"/>
    <p:restoredTop sz="94558" autoAdjust="0"/>
  </p:normalViewPr>
  <p:slideViewPr>
    <p:cSldViewPr snapToGrid="0" snapToObjects="1">
      <p:cViewPr>
        <p:scale>
          <a:sx n="139" d="100"/>
          <a:sy n="139" d="100"/>
        </p:scale>
        <p:origin x="144" y="-2976"/>
      </p:cViewPr>
      <p:guideLst>
        <p:guide orient="horz" pos="4955"/>
        <p:guide orient="horz" pos="1212"/>
        <p:guide pos="9994"/>
        <p:guide pos="403"/>
        <p:guide orient="horz" pos="4497"/>
        <p:guide orient="horz" pos="1063"/>
        <p:guide orient="horz" pos="2775"/>
        <p:guide orient="horz" pos="320"/>
        <p:guide orient="horz" pos="1161"/>
        <p:guide orient="horz" pos="5734"/>
        <p:guide orient="horz" pos="4804"/>
        <p:guide pos="9961"/>
        <p:guide pos="407"/>
        <p:guide pos="5346"/>
        <p:guide pos="857"/>
        <p:guide pos="5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25.11.19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093788" y="0"/>
            <a:ext cx="904081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652269" rtl="0" eaLnBrk="1" latinLnBrk="0" hangingPunct="1">
      <a:spcBef>
        <a:spcPts val="2169"/>
      </a:spcBef>
      <a:defRPr sz="2169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309800" indent="-309800" algn="l" defTabSz="1652269" rtl="0" eaLnBrk="1" latinLnBrk="0" hangingPunct="1">
      <a:spcBef>
        <a:spcPts val="2169"/>
      </a:spcBef>
      <a:buFont typeface="Arial" pitchFamily="34" charset="0"/>
      <a:buChar char="•"/>
      <a:defRPr sz="2169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654024" indent="-344224" algn="l" defTabSz="1652269" rtl="0" eaLnBrk="1" latinLnBrk="0" hangingPunct="1">
      <a:spcBef>
        <a:spcPts val="1084"/>
      </a:spcBef>
      <a:buFont typeface="Arial" pitchFamily="34" charset="0"/>
      <a:buChar char="•"/>
      <a:tabLst/>
      <a:defRPr sz="2169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963824" indent="-309800" algn="l" defTabSz="1652269" rtl="0" eaLnBrk="1" latinLnBrk="0" hangingPunct="1">
      <a:buFont typeface="Arial" pitchFamily="34" charset="0"/>
      <a:buChar char="•"/>
      <a:defRPr sz="2169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3304539" algn="l" defTabSz="1652269" rtl="0" eaLnBrk="1" latinLnBrk="0" hangingPunct="1">
      <a:defRPr sz="2169" kern="1200">
        <a:solidFill>
          <a:srgbClr val="535353"/>
        </a:solidFill>
        <a:latin typeface="+mn-lt"/>
        <a:ea typeface="+mn-ea"/>
        <a:cs typeface="+mn-cs"/>
      </a:defRPr>
    </a:lvl5pPr>
    <a:lvl6pPr marL="4130673" algn="l" defTabSz="1652269" rtl="0" eaLnBrk="1" latinLnBrk="0" hangingPunct="1">
      <a:defRPr sz="2169" kern="1200">
        <a:solidFill>
          <a:schemeClr val="tx1"/>
        </a:solidFill>
        <a:latin typeface="+mn-lt"/>
        <a:ea typeface="+mn-ea"/>
        <a:cs typeface="+mn-cs"/>
      </a:defRPr>
    </a:lvl6pPr>
    <a:lvl7pPr marL="4956808" algn="l" defTabSz="1652269" rtl="0" eaLnBrk="1" latinLnBrk="0" hangingPunct="1">
      <a:defRPr sz="2169" kern="1200">
        <a:solidFill>
          <a:schemeClr val="tx1"/>
        </a:solidFill>
        <a:latin typeface="+mn-lt"/>
        <a:ea typeface="+mn-ea"/>
        <a:cs typeface="+mn-cs"/>
      </a:defRPr>
    </a:lvl7pPr>
    <a:lvl8pPr marL="5782942" algn="l" defTabSz="1652269" rtl="0" eaLnBrk="1" latinLnBrk="0" hangingPunct="1">
      <a:defRPr sz="2169" kern="1200">
        <a:solidFill>
          <a:schemeClr val="tx1"/>
        </a:solidFill>
        <a:latin typeface="+mn-lt"/>
        <a:ea typeface="+mn-ea"/>
        <a:cs typeface="+mn-cs"/>
      </a:defRPr>
    </a:lvl8pPr>
    <a:lvl9pPr marL="6609078" algn="l" defTabSz="1652269" rtl="0" eaLnBrk="1" latinLnBrk="0" hangingPunct="1">
      <a:defRPr sz="21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484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220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82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84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00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Scenario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der </a:t>
            </a:r>
            <a:r>
              <a:rPr lang="en-US" err="1"/>
              <a:t>gute</a:t>
            </a:r>
            <a:r>
              <a:rPr lang="en-US"/>
              <a:t> </a:t>
            </a:r>
            <a:r>
              <a:rPr lang="en-US" err="1"/>
              <a:t>Begriff</a:t>
            </a:r>
            <a:r>
              <a:rPr lang="en-US"/>
              <a:t>,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mir</a:t>
            </a:r>
            <a:r>
              <a:rPr lang="en-US"/>
              <a:t> auf die </a:t>
            </a:r>
            <a:r>
              <a:rPr lang="en-US" err="1"/>
              <a:t>schnelle</a:t>
            </a:r>
            <a:r>
              <a:rPr lang="en-US"/>
              <a:t> </a:t>
            </a:r>
            <a:r>
              <a:rPr lang="en-US" err="1"/>
              <a:t>nichts</a:t>
            </a:r>
            <a:r>
              <a:rPr lang="en-US"/>
              <a:t> </a:t>
            </a:r>
            <a:r>
              <a:rPr lang="en-US" err="1"/>
              <a:t>anderes</a:t>
            </a:r>
            <a:r>
              <a:rPr lang="en-US"/>
              <a:t> in den Sinn </a:t>
            </a:r>
            <a:r>
              <a:rPr lang="en-US" err="1"/>
              <a:t>gekommen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09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19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09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48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Scenario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der </a:t>
            </a:r>
            <a:r>
              <a:rPr lang="en-US" err="1"/>
              <a:t>gute</a:t>
            </a:r>
            <a:r>
              <a:rPr lang="en-US"/>
              <a:t> </a:t>
            </a:r>
            <a:r>
              <a:rPr lang="en-US" err="1"/>
              <a:t>Begriff</a:t>
            </a:r>
            <a:r>
              <a:rPr lang="en-US"/>
              <a:t>,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mir</a:t>
            </a:r>
            <a:r>
              <a:rPr lang="en-US"/>
              <a:t> auf die </a:t>
            </a:r>
            <a:r>
              <a:rPr lang="en-US" err="1"/>
              <a:t>schnelle</a:t>
            </a:r>
            <a:r>
              <a:rPr lang="en-US"/>
              <a:t> </a:t>
            </a:r>
            <a:r>
              <a:rPr lang="en-US" err="1"/>
              <a:t>nichts</a:t>
            </a:r>
            <a:r>
              <a:rPr lang="en-US"/>
              <a:t> </a:t>
            </a:r>
            <a:r>
              <a:rPr lang="en-US" err="1"/>
              <a:t>anderes</a:t>
            </a:r>
            <a:r>
              <a:rPr lang="en-US"/>
              <a:t> in den Sinn </a:t>
            </a:r>
            <a:r>
              <a:rPr lang="en-US" err="1"/>
              <a:t>gekommen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50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38" y="8574827"/>
            <a:ext cx="11072144" cy="54778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714125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32837" y="511184"/>
            <a:ext cx="15380568" cy="723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8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60" y="1334146"/>
            <a:ext cx="15369145" cy="990947"/>
          </a:xfrm>
        </p:spPr>
        <p:txBody>
          <a:bodyPr lIns="108000"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32838" y="2402088"/>
            <a:ext cx="15380566" cy="574159"/>
          </a:xfrm>
        </p:spPr>
        <p:txBody>
          <a:bodyPr lIns="108000"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61873" y="6263049"/>
            <a:ext cx="4020291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6318514"/>
            <a:ext cx="557784" cy="4554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5505402" y="6266630"/>
            <a:ext cx="698103" cy="49871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2974" y="6259166"/>
            <a:ext cx="4020291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88135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159033" y="2428745"/>
            <a:ext cx="14654372" cy="52238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1159033" y="1687094"/>
            <a:ext cx="14654372" cy="694027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1243015" y="7791164"/>
            <a:ext cx="10103857" cy="486729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800"/>
              </a:lnSpc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42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24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6459200" cy="475795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629948" y="427144"/>
            <a:ext cx="11682180" cy="8335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480"/>
              </a:lnSpc>
              <a:defRPr sz="648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Weitere Informationen…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460510" y="4789900"/>
            <a:ext cx="15352895" cy="3254863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43179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4">
            <a:extLst>
              <a:ext uri="{FF2B5EF4-FFF2-40B4-BE49-F238E27FC236}">
                <a16:creationId xmlns:a16="http://schemas.microsoft.com/office/drawing/2014/main" id="{08E94EF3-03F1-3045-B093-0EC96899B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714125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32840" y="511184"/>
            <a:ext cx="15380566" cy="723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8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60" y="1334149"/>
            <a:ext cx="15369145" cy="1313097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Name Referent</a:t>
            </a:r>
          </a:p>
          <a:p>
            <a:pPr lvl="0"/>
            <a:r>
              <a:rPr lang="de-CH" noProof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32839" y="2794268"/>
            <a:ext cx="7536730" cy="1373129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Tel. +00 00 000 00 00</a:t>
            </a:r>
          </a:p>
          <a:p>
            <a:pPr lvl="0"/>
            <a:r>
              <a:rPr lang="de-CH" noProof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>
          <a:xfrm>
            <a:off x="1204236" y="8751262"/>
            <a:ext cx="1768396" cy="499772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F20FA7AB-48FC-8446-9981-FEE677D359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1873" y="6263049"/>
            <a:ext cx="4020291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DF16D81-DAD8-7E42-83DF-86F03713BF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6318514"/>
            <a:ext cx="557784" cy="4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459200" cy="75919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70293" y="511184"/>
            <a:ext cx="15343114" cy="723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8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60" y="1334149"/>
            <a:ext cx="15369145" cy="1313097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Name Referent</a:t>
            </a:r>
          </a:p>
          <a:p>
            <a:pPr lvl="0"/>
            <a:r>
              <a:rPr lang="de-CH" noProof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32839" y="2794268"/>
            <a:ext cx="7536730" cy="1373129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Tel. +00 00 000 00 00</a:t>
            </a:r>
          </a:p>
          <a:p>
            <a:pPr lvl="0"/>
            <a:r>
              <a:rPr lang="de-CH" noProof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1142932" y="6722375"/>
            <a:ext cx="3956195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</a:t>
            </a:r>
            <a:r>
              <a:rPr lang="de-CH" noProof="0" err="1"/>
              <a:t>trivadis</a:t>
            </a:r>
            <a:endParaRPr lang="de-CH" noProof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6051177" y="6722375"/>
            <a:ext cx="6277086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853062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zwei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6459200" cy="7344922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32840" y="511184"/>
            <a:ext cx="15380566" cy="723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8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61" y="1334149"/>
            <a:ext cx="7525309" cy="1313097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Name Referent</a:t>
            </a:r>
          </a:p>
          <a:p>
            <a:pPr lvl="0"/>
            <a:r>
              <a:rPr lang="de-CH" noProof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32839" y="2794268"/>
            <a:ext cx="7536730" cy="1373129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Tel. +00 00 000 00 00</a:t>
            </a:r>
          </a:p>
          <a:p>
            <a:pPr lvl="0"/>
            <a:r>
              <a:rPr lang="de-CH" noProof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8274402" y="1331346"/>
            <a:ext cx="7539005" cy="1313097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Name Referent</a:t>
            </a:r>
          </a:p>
          <a:p>
            <a:pPr lvl="0"/>
            <a:r>
              <a:rPr lang="de-CH" noProof="0"/>
              <a:t>Titel Referent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8262980" y="2791466"/>
            <a:ext cx="7550426" cy="1373129"/>
          </a:xfrm>
        </p:spPr>
        <p:txBody>
          <a:bodyPr/>
          <a:lstStyle>
            <a:lvl1pPr>
              <a:lnSpc>
                <a:spcPts val="4320"/>
              </a:lnSpc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Tel. +00 00 000 00 00</a:t>
            </a:r>
          </a:p>
          <a:p>
            <a:pPr lvl="0"/>
            <a:r>
              <a:rPr lang="de-CH" noProof="0"/>
              <a:t>vorname.name@trivadis.com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213125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2781162" y="8751262"/>
            <a:ext cx="8318246" cy="499772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165527" y="1687103"/>
            <a:ext cx="14656450" cy="594237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3364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8" y="1"/>
            <a:ext cx="16459200" cy="7135479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406499" y="334449"/>
            <a:ext cx="15994336" cy="89820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6840"/>
              </a:lnSpc>
              <a:spcBef>
                <a:spcPts val="0"/>
              </a:spcBef>
              <a:buFontTx/>
              <a:buNone/>
              <a:defRPr sz="684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5580"/>
              </a:lnSpc>
              <a:spcBef>
                <a:spcPts val="0"/>
              </a:spcBef>
              <a:buFontTx/>
              <a:buNone/>
              <a:defRPr sz="4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6891" y="1207946"/>
            <a:ext cx="15383659" cy="181895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5400"/>
              </a:lnSpc>
              <a:spcBef>
                <a:spcPts val="0"/>
              </a:spcBef>
              <a:buFontTx/>
              <a:buNone/>
              <a:defRPr sz="4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4750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79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168364" y="1687105"/>
            <a:ext cx="14645041" cy="6354576"/>
          </a:xfrm>
        </p:spPr>
        <p:txBody>
          <a:bodyPr/>
          <a:lstStyle>
            <a:lvl2pPr marL="488633" indent="-4857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842400" indent="-324000">
              <a:buClr>
                <a:schemeClr val="tx1"/>
              </a:buClr>
              <a:buFont typeface="Wingdings" charset="2"/>
              <a:buChar char="§"/>
              <a:defRPr/>
            </a:lvl3pPr>
            <a:lvl4pPr marL="1214438" indent="-32861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1534478" indent="-32004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931670" indent="-39719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928813" indent="40576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175045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6459200" cy="731892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5795" y="2225578"/>
            <a:ext cx="15170468" cy="1777255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8208"/>
              </a:lnSpc>
              <a:spcBef>
                <a:spcPts val="1642"/>
              </a:spcBef>
              <a:buFontTx/>
              <a:buNone/>
              <a:defRPr sz="684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4282736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459200" cy="75919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32837" y="511184"/>
            <a:ext cx="15380568" cy="723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8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60" y="1334146"/>
            <a:ext cx="15369145" cy="990947"/>
          </a:xfrm>
        </p:spPr>
        <p:txBody>
          <a:bodyPr lIns="108000"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32838" y="2402088"/>
            <a:ext cx="15380566" cy="574159"/>
          </a:xfrm>
        </p:spPr>
        <p:txBody>
          <a:bodyPr lIns="108000"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60" y="8557479"/>
            <a:ext cx="12653350" cy="557338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142932" y="6722375"/>
            <a:ext cx="3956195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6051177" y="6722375"/>
            <a:ext cx="6277086" cy="574159"/>
          </a:xfrm>
        </p:spPr>
        <p:txBody>
          <a:bodyPr/>
          <a:lstStyle>
            <a:lvl1pPr>
              <a:defRPr sz="36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43039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168364" y="1687092"/>
            <a:ext cx="7174192" cy="6354576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8639213" y="1687090"/>
            <a:ext cx="7174192" cy="6354576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4034127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VD_Titel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6454324" cy="93599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32837" y="511185"/>
            <a:ext cx="15380568" cy="4032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60" y="1334146"/>
            <a:ext cx="15369145" cy="990947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32840" y="2402090"/>
            <a:ext cx="15380566" cy="574159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142933" y="6722376"/>
            <a:ext cx="4784956" cy="574159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27" y="8554889"/>
            <a:ext cx="12653366" cy="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53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apter_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16459200" cy="731892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5795" y="2225578"/>
            <a:ext cx="15170468" cy="1777255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330570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1159033" y="1680719"/>
            <a:ext cx="14654372" cy="6354576"/>
          </a:xfrm>
        </p:spPr>
        <p:txBody>
          <a:bodyPr/>
          <a:lstStyle>
            <a:lvl1pPr marL="615600" indent="-615600">
              <a:lnSpc>
                <a:spcPts val="3420"/>
              </a:lnSpc>
              <a:buClr>
                <a:srgbClr val="666666"/>
              </a:buClr>
              <a:buFont typeface="+mj-lt"/>
              <a:buAutoNum type="arabicPeriod"/>
              <a:defRPr lang="de-DE" sz="2880" b="1" i="0" dirty="0" smtClean="0"/>
            </a:lvl1pPr>
            <a:lvl2pPr marL="907200" indent="-324000">
              <a:lnSpc>
                <a:spcPts val="342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2880" baseline="0" dirty="0" smtClean="0">
                <a:solidFill>
                  <a:srgbClr val="666666"/>
                </a:solidFill>
              </a:defRPr>
            </a:lvl2pPr>
            <a:lvl3pPr marL="5832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/>
              <a:t>Erste Überschrift</a:t>
            </a:r>
          </a:p>
          <a:p>
            <a:pPr lvl="1"/>
            <a:r>
              <a:rPr lang="de-CH" noProof="0"/>
              <a:t>Erster Eintrag</a:t>
            </a:r>
          </a:p>
          <a:p>
            <a:pPr lvl="1"/>
            <a:r>
              <a:rPr lang="de-CH" noProof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30272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78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168364" y="1687105"/>
            <a:ext cx="14645041" cy="6354576"/>
          </a:xfrm>
        </p:spPr>
        <p:txBody>
          <a:bodyPr/>
          <a:lstStyle>
            <a:lvl4pPr marL="1214438" indent="-328613">
              <a:tabLst/>
              <a:defRPr/>
            </a:lvl4pPr>
            <a:lvl5pPr marL="1534478" indent="-32004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931670" indent="-39719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7439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168364" y="1687092"/>
            <a:ext cx="7174192" cy="6354576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8639213" y="1690188"/>
            <a:ext cx="7174192" cy="6354576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4718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1141317" y="1690187"/>
            <a:ext cx="1988820" cy="1527794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2700"/>
              </a:lnSpc>
              <a:defRPr sz="216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46458" y="1709997"/>
            <a:ext cx="1988820" cy="1507984"/>
          </a:xfrm>
        </p:spPr>
        <p:txBody>
          <a:bodyPr/>
          <a:lstStyle>
            <a:lvl1pPr>
              <a:defRPr sz="2520"/>
            </a:lvl1pPr>
          </a:lstStyle>
          <a:p>
            <a:pPr lvl="0"/>
            <a:r>
              <a:rPr lang="de-CH" noProof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5751598" y="1709997"/>
            <a:ext cx="1988820" cy="1507984"/>
          </a:xfrm>
        </p:spPr>
        <p:txBody>
          <a:bodyPr/>
          <a:lstStyle>
            <a:lvl1pPr>
              <a:defRPr sz="2520"/>
            </a:lvl1pPr>
          </a:lstStyle>
          <a:p>
            <a:pPr lvl="0"/>
            <a:r>
              <a:rPr lang="de-CH" noProof="0"/>
              <a:t>Text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13"/>
          </p:nvPr>
        </p:nvSpPr>
        <p:spPr>
          <a:xfrm>
            <a:off x="1141319" y="3553109"/>
            <a:ext cx="6599099" cy="4491655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8110646" y="1690188"/>
            <a:ext cx="7702760" cy="6354576"/>
          </a:xfrm>
        </p:spPr>
        <p:txBody>
          <a:bodyPr/>
          <a:lstStyle>
            <a:lvl2pPr marL="488633" marR="0" indent="-485775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842400" marR="0" indent="-32400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1214438" marR="0" indent="-400050" algn="l" defTabSz="1645920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1214438" marR="0" indent="400050" algn="l" defTabSz="1620203" rtl="0" eaLnBrk="1" fontAlgn="base" latinLnBrk="0" hangingPunct="1">
              <a:lnSpc>
                <a:spcPts val="3420"/>
              </a:lnSpc>
              <a:spcBef>
                <a:spcPts val="162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1597343" algn="l"/>
              </a:tabLst>
              <a:defRPr/>
            </a:lvl5pPr>
            <a:lvl6pPr marL="2011680" marR="0" indent="-397193" algn="l" defTabSz="1645920" rtl="0" eaLnBrk="1" fontAlgn="auto" latinLnBrk="0" hangingPunct="1">
              <a:lnSpc>
                <a:spcPts val="3420"/>
              </a:lnSpc>
              <a:spcBef>
                <a:spcPts val="162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141317" y="232566"/>
            <a:ext cx="14672088" cy="131254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2988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1141317" y="4752403"/>
            <a:ext cx="14672088" cy="8901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1141317" y="1687093"/>
            <a:ext cx="14672088" cy="8901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131572" y="2719198"/>
            <a:ext cx="14681833" cy="1527955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2880" b="1" baseline="0">
                <a:latin typeface="Courier New" pitchFamily="49" charset="0"/>
                <a:cs typeface="Courier New" pitchFamily="49" charset="0"/>
              </a:defRPr>
            </a:lvl1pPr>
            <a:lvl2pPr marL="488633" indent="-486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2880" b="1">
                <a:latin typeface="Courier New" pitchFamily="49" charset="0"/>
                <a:cs typeface="Courier New" pitchFamily="49" charset="0"/>
              </a:defRPr>
            </a:lvl2pPr>
            <a:lvl3pPr marL="1000350" indent="-5143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2880" b="1">
                <a:latin typeface="Courier New" pitchFamily="49" charset="0"/>
                <a:cs typeface="Courier New" pitchFamily="49" charset="0"/>
              </a:defRPr>
            </a:lvl3pPr>
            <a:lvl4pPr marL="1458000" indent="-486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288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31572" y="5836082"/>
            <a:ext cx="14681833" cy="1527955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2880" b="1" baseline="0">
                <a:latin typeface="Courier New" pitchFamily="49" charset="0"/>
                <a:cs typeface="Courier New" pitchFamily="49" charset="0"/>
              </a:defRPr>
            </a:lvl1pPr>
            <a:lvl2pPr marL="488633" indent="-486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2880" b="1">
                <a:latin typeface="Courier New" pitchFamily="49" charset="0"/>
                <a:cs typeface="Courier New" pitchFamily="49" charset="0"/>
              </a:defRPr>
            </a:lvl2pPr>
            <a:lvl3pPr marL="1000350" indent="-5143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2880" b="1">
                <a:latin typeface="Courier New" pitchFamily="49" charset="0"/>
                <a:cs typeface="Courier New" pitchFamily="49" charset="0"/>
              </a:defRPr>
            </a:lvl3pPr>
            <a:lvl4pPr marL="1458000" indent="-486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288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9444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1141317" y="1687092"/>
            <a:ext cx="14672088" cy="447687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131572" y="6303673"/>
            <a:ext cx="14681833" cy="1527955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2880" b="1" baseline="0">
                <a:latin typeface="Courier New" pitchFamily="49" charset="0"/>
                <a:cs typeface="Courier New" pitchFamily="49" charset="0"/>
              </a:defRPr>
            </a:lvl1pPr>
            <a:lvl2pPr marL="488633" indent="-486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2880" b="1">
                <a:latin typeface="Courier New" pitchFamily="49" charset="0"/>
                <a:cs typeface="Courier New" pitchFamily="49" charset="0"/>
              </a:defRPr>
            </a:lvl2pPr>
            <a:lvl3pPr marL="1000350" indent="-5143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2880" b="1">
                <a:latin typeface="Courier New" pitchFamily="49" charset="0"/>
                <a:cs typeface="Courier New" pitchFamily="49" charset="0"/>
              </a:defRPr>
            </a:lvl3pPr>
            <a:lvl4pPr marL="1458000" indent="-486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288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94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177694" y="1682918"/>
            <a:ext cx="14635712" cy="594366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141317" y="232566"/>
            <a:ext cx="14672088" cy="1312542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645795" y="508439"/>
            <a:ext cx="388800" cy="393067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sz="5855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2781161" y="8751262"/>
            <a:ext cx="8688591" cy="499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470291" y="8751262"/>
            <a:ext cx="894240" cy="499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1204236" y="8751262"/>
            <a:ext cx="1620000" cy="499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EC003-F8C6-45E7-BD58-B4D8DA9597A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944" y="8555430"/>
            <a:ext cx="2741461" cy="5719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7A96E-CD5B-ED4E-8827-0B582DDF4580}"/>
              </a:ext>
            </a:extLst>
          </p:cNvPr>
          <p:cNvGrpSpPr/>
          <p:nvPr userDrawn="1"/>
        </p:nvGrpSpPr>
        <p:grpSpPr>
          <a:xfrm>
            <a:off x="11469754" y="8767902"/>
            <a:ext cx="2076845" cy="499772"/>
            <a:chOff x="6483595" y="4818182"/>
            <a:chExt cx="1153803" cy="274637"/>
          </a:xfrm>
        </p:grpSpPr>
        <p:sp>
          <p:nvSpPr>
            <p:cNvPr id="12" name="Fußzeilenplatzhalter 7">
              <a:extLst>
                <a:ext uri="{FF2B5EF4-FFF2-40B4-BE49-F238E27FC236}">
                  <a16:creationId xmlns:a16="http://schemas.microsoft.com/office/drawing/2014/main" id="{B5C59530-5CB0-8D40-BFD3-548E804827A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640362" y="4818182"/>
              <a:ext cx="997036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100" kern="1200" baseline="0">
                  <a:solidFill>
                    <a:schemeClr val="bg1">
                      <a:lumMod val="65000"/>
                    </a:schemeClr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980" b="0"/>
                <a:t>gschmutz</a:t>
              </a:r>
            </a:p>
          </p:txBody>
        </p:sp>
        <p:pic>
          <p:nvPicPr>
            <p:cNvPr id="13" name="Picture 6" descr="Bildergebnis für twitter">
              <a:extLst>
                <a:ext uri="{FF2B5EF4-FFF2-40B4-BE49-F238E27FC236}">
                  <a16:creationId xmlns:a16="http://schemas.microsoft.com/office/drawing/2014/main" id="{98D6FD6E-4BE3-1C49-A157-6F7A4C396A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595" y="4853183"/>
              <a:ext cx="266700" cy="22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018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</p:sldLayoutIdLst>
  <p:hf sldNum="0" hdr="0" ftr="0" dt="0"/>
  <p:txStyles>
    <p:titleStyle>
      <a:lvl1pPr algn="l" rtl="0" eaLnBrk="1" fontAlgn="base" hangingPunct="1">
        <a:lnSpc>
          <a:spcPts val="5580"/>
        </a:lnSpc>
        <a:spcBef>
          <a:spcPct val="0"/>
        </a:spcBef>
        <a:spcAft>
          <a:spcPct val="0"/>
        </a:spcAft>
        <a:defRPr sz="4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5pPr>
      <a:lvl6pPr marL="822960"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6pPr>
      <a:lvl7pPr marL="1645920"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7pPr>
      <a:lvl8pPr marL="2468880"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8pPr>
      <a:lvl9pPr marL="3291840" algn="l" rtl="0" eaLnBrk="1" fontAlgn="base" hangingPunct="1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3420"/>
        </a:lnSpc>
        <a:spcBef>
          <a:spcPts val="0"/>
        </a:spcBef>
        <a:spcAft>
          <a:spcPct val="0"/>
        </a:spcAft>
        <a:buClr>
          <a:schemeClr val="accent1"/>
        </a:buClr>
        <a:defRPr sz="2880" kern="1200">
          <a:solidFill>
            <a:srgbClr val="666666"/>
          </a:solidFill>
          <a:latin typeface="Arial"/>
          <a:ea typeface="+mn-ea"/>
          <a:cs typeface="Arial"/>
        </a:defRPr>
      </a:lvl1pPr>
      <a:lvl2pPr marL="488633" indent="-485775" algn="l" rtl="0" eaLnBrk="1" fontAlgn="base" hangingPunct="1">
        <a:lnSpc>
          <a:spcPts val="3420"/>
        </a:lnSpc>
        <a:spcBef>
          <a:spcPts val="1620"/>
        </a:spcBef>
        <a:spcAft>
          <a:spcPct val="0"/>
        </a:spcAft>
        <a:buClrTx/>
        <a:buSzPct val="100000"/>
        <a:buFontTx/>
        <a:buBlip>
          <a:blip r:embed="rId27"/>
        </a:buBlip>
        <a:defRPr sz="2880" kern="1200">
          <a:solidFill>
            <a:srgbClr val="666666"/>
          </a:solidFill>
          <a:latin typeface="Arial"/>
          <a:ea typeface="+mn-ea"/>
          <a:cs typeface="Arial"/>
        </a:defRPr>
      </a:lvl2pPr>
      <a:lvl3pPr marL="842400" indent="-324000" algn="l" rtl="0" eaLnBrk="1" fontAlgn="base" hangingPunct="1">
        <a:lnSpc>
          <a:spcPts val="3420"/>
        </a:lnSpc>
        <a:spcBef>
          <a:spcPts val="1620"/>
        </a:spcBef>
        <a:spcAft>
          <a:spcPct val="0"/>
        </a:spcAft>
        <a:buClr>
          <a:schemeClr val="tx1"/>
        </a:buClr>
        <a:buFont typeface="Lucida Grande"/>
        <a:buChar char="–"/>
        <a:defRPr sz="2880" kern="1200">
          <a:solidFill>
            <a:srgbClr val="666666"/>
          </a:solidFill>
          <a:latin typeface="Arial"/>
          <a:ea typeface="+mn-ea"/>
          <a:cs typeface="Arial"/>
        </a:defRPr>
      </a:lvl3pPr>
      <a:lvl4pPr marL="1214438" indent="-328613" algn="l" rtl="0" eaLnBrk="1" fontAlgn="base" hangingPunct="1">
        <a:lnSpc>
          <a:spcPts val="3420"/>
        </a:lnSpc>
        <a:spcBef>
          <a:spcPts val="1620"/>
        </a:spcBef>
        <a:spcAft>
          <a:spcPct val="0"/>
        </a:spcAft>
        <a:buClr>
          <a:srgbClr val="666666"/>
        </a:buClr>
        <a:buFont typeface="Arial"/>
        <a:buChar char="•"/>
        <a:tabLst/>
        <a:defRPr sz="2880" kern="1200">
          <a:solidFill>
            <a:srgbClr val="666666"/>
          </a:solidFill>
          <a:latin typeface="Arial"/>
          <a:ea typeface="+mn-ea"/>
          <a:cs typeface="Arial"/>
        </a:defRPr>
      </a:lvl4pPr>
      <a:lvl5pPr marL="1528763" indent="-314325" algn="l" defTabSz="1620203" rtl="0" eaLnBrk="1" fontAlgn="base" hangingPunct="1">
        <a:lnSpc>
          <a:spcPts val="3420"/>
        </a:lnSpc>
        <a:spcBef>
          <a:spcPts val="1620"/>
        </a:spcBef>
        <a:spcAft>
          <a:spcPct val="0"/>
        </a:spcAft>
        <a:buClr>
          <a:schemeClr val="accent2"/>
        </a:buClr>
        <a:buFont typeface="Arial" charset="0"/>
        <a:buChar char="•"/>
        <a:tabLst/>
        <a:defRPr sz="2880" kern="1200">
          <a:solidFill>
            <a:srgbClr val="666666"/>
          </a:solidFill>
          <a:latin typeface="Arial"/>
          <a:ea typeface="+mn-ea"/>
          <a:cs typeface="Arial"/>
        </a:defRPr>
      </a:lvl5pPr>
      <a:lvl6pPr marL="1843088" indent="-314325" algn="l" defTabSz="1645920" rtl="0" eaLnBrk="1" latinLnBrk="0" hangingPunct="1">
        <a:lnSpc>
          <a:spcPts val="3420"/>
        </a:lnSpc>
        <a:spcBef>
          <a:spcPts val="1620"/>
        </a:spcBef>
        <a:buClr>
          <a:schemeClr val="accent2"/>
        </a:buClr>
        <a:buFont typeface="Segoe UI" pitchFamily="34" charset="0"/>
        <a:buChar char="&gt;"/>
        <a:tabLst/>
        <a:defRPr sz="2880" kern="1200">
          <a:solidFill>
            <a:srgbClr val="666666"/>
          </a:solidFill>
          <a:latin typeface="Arial"/>
          <a:ea typeface="+mn-ea"/>
          <a:cs typeface="Arial"/>
        </a:defRPr>
      </a:lvl6pPr>
      <a:lvl7pPr marL="842400" indent="-324000" algn="l" defTabSz="1645920" rtl="0" eaLnBrk="1" latinLnBrk="0" hangingPunct="1">
        <a:lnSpc>
          <a:spcPts val="3420"/>
        </a:lnSpc>
        <a:spcBef>
          <a:spcPts val="1620"/>
        </a:spcBef>
        <a:buClr>
          <a:schemeClr val="tx1"/>
        </a:buClr>
        <a:buFont typeface="Segoe UI" pitchFamily="34" charset="0"/>
        <a:buChar char="&gt;"/>
        <a:defRPr sz="2880" kern="1200">
          <a:solidFill>
            <a:srgbClr val="666666"/>
          </a:solidFill>
          <a:latin typeface="Arial"/>
          <a:ea typeface="+mn-ea"/>
          <a:cs typeface="Arial"/>
        </a:defRPr>
      </a:lvl7pPr>
      <a:lvl8pPr marL="6172200" indent="-411480" algn="l" defTabSz="164592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64.png"/><Relationship Id="rId26" Type="http://schemas.openxmlformats.org/officeDocument/2006/relationships/image" Target="../media/image81.png"/><Relationship Id="rId3" Type="http://schemas.openxmlformats.org/officeDocument/2006/relationships/image" Target="../media/image20.tiff"/><Relationship Id="rId21" Type="http://schemas.openxmlformats.org/officeDocument/2006/relationships/image" Target="../media/image62.png"/><Relationship Id="rId34" Type="http://schemas.openxmlformats.org/officeDocument/2006/relationships/image" Target="../media/image85.png"/><Relationship Id="rId7" Type="http://schemas.openxmlformats.org/officeDocument/2006/relationships/image" Target="../media/image28.tiff"/><Relationship Id="rId12" Type="http://schemas.openxmlformats.org/officeDocument/2006/relationships/image" Target="../media/image76.png"/><Relationship Id="rId17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png"/><Relationship Id="rId20" Type="http://schemas.openxmlformats.org/officeDocument/2006/relationships/image" Target="../media/image61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24" Type="http://schemas.openxmlformats.org/officeDocument/2006/relationships/image" Target="../media/image79.png"/><Relationship Id="rId32" Type="http://schemas.openxmlformats.org/officeDocument/2006/relationships/image" Target="../media/image36.png"/><Relationship Id="rId5" Type="http://schemas.openxmlformats.org/officeDocument/2006/relationships/image" Target="../media/image39.png"/><Relationship Id="rId15" Type="http://schemas.openxmlformats.org/officeDocument/2006/relationships/image" Target="../media/image78.png"/><Relationship Id="rId23" Type="http://schemas.openxmlformats.org/officeDocument/2006/relationships/image" Target="../media/image63.png"/><Relationship Id="rId28" Type="http://schemas.openxmlformats.org/officeDocument/2006/relationships/image" Target="../media/image65.png"/><Relationship Id="rId36" Type="http://schemas.openxmlformats.org/officeDocument/2006/relationships/image" Target="../media/image58.png"/><Relationship Id="rId10" Type="http://schemas.openxmlformats.org/officeDocument/2006/relationships/image" Target="../media/image74.png"/><Relationship Id="rId19" Type="http://schemas.openxmlformats.org/officeDocument/2006/relationships/image" Target="../media/image60.png"/><Relationship Id="rId31" Type="http://schemas.openxmlformats.org/officeDocument/2006/relationships/image" Target="../media/image49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82.png"/><Relationship Id="rId30" Type="http://schemas.openxmlformats.org/officeDocument/2006/relationships/image" Target="../media/image83.png"/><Relationship Id="rId35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81.png"/><Relationship Id="rId26" Type="http://schemas.openxmlformats.org/officeDocument/2006/relationships/image" Target="../media/image50.jpeg"/><Relationship Id="rId39" Type="http://schemas.openxmlformats.org/officeDocument/2006/relationships/image" Target="../media/image79.png"/><Relationship Id="rId21" Type="http://schemas.openxmlformats.org/officeDocument/2006/relationships/image" Target="../media/image66.png"/><Relationship Id="rId34" Type="http://schemas.openxmlformats.org/officeDocument/2006/relationships/image" Target="../media/image23.png"/><Relationship Id="rId42" Type="http://schemas.openxmlformats.org/officeDocument/2006/relationships/image" Target="../media/image72.png"/><Relationship Id="rId47" Type="http://schemas.openxmlformats.org/officeDocument/2006/relationships/image" Target="../media/image32.png"/><Relationship Id="rId50" Type="http://schemas.openxmlformats.org/officeDocument/2006/relationships/image" Target="../media/image35.jpeg"/><Relationship Id="rId55" Type="http://schemas.openxmlformats.org/officeDocument/2006/relationships/image" Target="../media/image4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5.png"/><Relationship Id="rId29" Type="http://schemas.openxmlformats.org/officeDocument/2006/relationships/image" Target="../media/image48.png"/><Relationship Id="rId11" Type="http://schemas.openxmlformats.org/officeDocument/2006/relationships/image" Target="../media/image64.png"/><Relationship Id="rId24" Type="http://schemas.openxmlformats.org/officeDocument/2006/relationships/image" Target="../media/image47.png"/><Relationship Id="rId32" Type="http://schemas.openxmlformats.org/officeDocument/2006/relationships/image" Target="../media/image22.png"/><Relationship Id="rId37" Type="http://schemas.openxmlformats.org/officeDocument/2006/relationships/image" Target="../media/image76.png"/><Relationship Id="rId40" Type="http://schemas.openxmlformats.org/officeDocument/2006/relationships/image" Target="../media/image59.png"/><Relationship Id="rId45" Type="http://schemas.openxmlformats.org/officeDocument/2006/relationships/image" Target="../media/image74.png"/><Relationship Id="rId53" Type="http://schemas.openxmlformats.org/officeDocument/2006/relationships/image" Target="../media/image43.png"/><Relationship Id="rId58" Type="http://schemas.openxmlformats.org/officeDocument/2006/relationships/image" Target="../media/image86.png"/><Relationship Id="rId5" Type="http://schemas.openxmlformats.org/officeDocument/2006/relationships/image" Target="../media/image39.png"/><Relationship Id="rId19" Type="http://schemas.openxmlformats.org/officeDocument/2006/relationships/image" Target="../media/image82.png"/><Relationship Id="rId4" Type="http://schemas.openxmlformats.org/officeDocument/2006/relationships/image" Target="../media/image71.png"/><Relationship Id="rId9" Type="http://schemas.openxmlformats.org/officeDocument/2006/relationships/image" Target="../media/image84.png"/><Relationship Id="rId14" Type="http://schemas.openxmlformats.org/officeDocument/2006/relationships/image" Target="../media/image62.png"/><Relationship Id="rId22" Type="http://schemas.openxmlformats.org/officeDocument/2006/relationships/image" Target="../media/image26.png"/><Relationship Id="rId27" Type="http://schemas.openxmlformats.org/officeDocument/2006/relationships/image" Target="../media/image45.png"/><Relationship Id="rId30" Type="http://schemas.openxmlformats.org/officeDocument/2006/relationships/image" Target="../media/image49.png"/><Relationship Id="rId35" Type="http://schemas.openxmlformats.org/officeDocument/2006/relationships/image" Target="../media/image78.png"/><Relationship Id="rId43" Type="http://schemas.openxmlformats.org/officeDocument/2006/relationships/image" Target="../media/image28.tiff"/><Relationship Id="rId48" Type="http://schemas.openxmlformats.org/officeDocument/2006/relationships/image" Target="../media/image33.png"/><Relationship Id="rId56" Type="http://schemas.openxmlformats.org/officeDocument/2006/relationships/image" Target="../media/image44.png"/><Relationship Id="rId8" Type="http://schemas.openxmlformats.org/officeDocument/2006/relationships/image" Target="../media/image36.png"/><Relationship Id="rId51" Type="http://schemas.openxmlformats.org/officeDocument/2006/relationships/image" Target="../media/image37.png"/><Relationship Id="rId3" Type="http://schemas.openxmlformats.org/officeDocument/2006/relationships/image" Target="../media/image20.tiff"/><Relationship Id="rId12" Type="http://schemas.openxmlformats.org/officeDocument/2006/relationships/image" Target="../media/image60.png"/><Relationship Id="rId17" Type="http://schemas.openxmlformats.org/officeDocument/2006/relationships/image" Target="../media/image80.png"/><Relationship Id="rId25" Type="http://schemas.openxmlformats.org/officeDocument/2006/relationships/image" Target="../media/image46.png"/><Relationship Id="rId33" Type="http://schemas.openxmlformats.org/officeDocument/2006/relationships/image" Target="../media/image21.png"/><Relationship Id="rId38" Type="http://schemas.openxmlformats.org/officeDocument/2006/relationships/image" Target="../media/image30.png"/><Relationship Id="rId46" Type="http://schemas.openxmlformats.org/officeDocument/2006/relationships/image" Target="../media/image67.png"/><Relationship Id="rId59" Type="http://schemas.openxmlformats.org/officeDocument/2006/relationships/image" Target="../media/image87.png"/><Relationship Id="rId20" Type="http://schemas.openxmlformats.org/officeDocument/2006/relationships/image" Target="../media/image65.png"/><Relationship Id="rId41" Type="http://schemas.openxmlformats.org/officeDocument/2006/relationships/image" Target="../media/image58.png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5" Type="http://schemas.openxmlformats.org/officeDocument/2006/relationships/image" Target="../media/image63.png"/><Relationship Id="rId23" Type="http://schemas.openxmlformats.org/officeDocument/2006/relationships/image" Target="../media/image27.tiff"/><Relationship Id="rId28" Type="http://schemas.openxmlformats.org/officeDocument/2006/relationships/image" Target="../media/image69.png"/><Relationship Id="rId36" Type="http://schemas.openxmlformats.org/officeDocument/2006/relationships/image" Target="../media/image29.png"/><Relationship Id="rId49" Type="http://schemas.openxmlformats.org/officeDocument/2006/relationships/image" Target="../media/image34.png"/><Relationship Id="rId57" Type="http://schemas.openxmlformats.org/officeDocument/2006/relationships/image" Target="../media/image40.jpeg"/><Relationship Id="rId10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31" Type="http://schemas.openxmlformats.org/officeDocument/2006/relationships/image" Target="../media/image57.jpeg"/><Relationship Id="rId44" Type="http://schemas.openxmlformats.org/officeDocument/2006/relationships/image" Target="../media/image73.png"/><Relationship Id="rId5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jpe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5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1" Type="http://schemas.openxmlformats.org/officeDocument/2006/relationships/image" Target="../media/image27.tiff"/><Relationship Id="rId24" Type="http://schemas.openxmlformats.org/officeDocument/2006/relationships/image" Target="../media/image40.jpe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8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19" Type="http://schemas.openxmlformats.org/officeDocument/2006/relationships/image" Target="../media/image35.jpe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7.png"/><Relationship Id="rId4" Type="http://schemas.openxmlformats.org/officeDocument/2006/relationships/image" Target="../media/image20.tiff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8" Type="http://schemas.openxmlformats.org/officeDocument/2006/relationships/image" Target="../media/image24.png"/><Relationship Id="rId51" Type="http://schemas.openxmlformats.org/officeDocument/2006/relationships/image" Target="../media/image66.png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28.tiff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6.png"/><Relationship Id="rId41" Type="http://schemas.openxmlformats.org/officeDocument/2006/relationships/image" Target="../media/image57.jpeg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3.png"/><Relationship Id="rId39" Type="http://schemas.openxmlformats.org/officeDocument/2006/relationships/image" Target="../media/image54.png"/><Relationship Id="rId21" Type="http://schemas.openxmlformats.org/officeDocument/2006/relationships/image" Target="../media/image37.png"/><Relationship Id="rId34" Type="http://schemas.openxmlformats.org/officeDocument/2006/relationships/image" Target="../media/image49.png"/><Relationship Id="rId42" Type="http://schemas.openxmlformats.org/officeDocument/2006/relationships/image" Target="../media/image57.jpeg"/><Relationship Id="rId47" Type="http://schemas.openxmlformats.org/officeDocument/2006/relationships/image" Target="../media/image62.png"/><Relationship Id="rId50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40.jpe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51.png"/><Relationship Id="rId49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5.jpeg"/><Relationship Id="rId31" Type="http://schemas.openxmlformats.org/officeDocument/2006/relationships/image" Target="../media/image69.png"/><Relationship Id="rId44" Type="http://schemas.openxmlformats.org/officeDocument/2006/relationships/image" Target="../media/image59.png"/><Relationship Id="rId52" Type="http://schemas.openxmlformats.org/officeDocument/2006/relationships/image" Target="../media/image66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6.png"/><Relationship Id="rId35" Type="http://schemas.openxmlformats.org/officeDocument/2006/relationships/image" Target="../media/image50.jpe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8.tiff"/><Relationship Id="rId51" Type="http://schemas.openxmlformats.org/officeDocument/2006/relationships/image" Target="../media/image65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27.tiff"/><Relationship Id="rId17" Type="http://schemas.openxmlformats.org/officeDocument/2006/relationships/image" Target="../media/image3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1" Type="http://schemas.openxmlformats.org/officeDocument/2006/relationships/tags" Target="../tags/tag4.xml"/><Relationship Id="rId6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3.png"/><Relationship Id="rId39" Type="http://schemas.openxmlformats.org/officeDocument/2006/relationships/image" Target="../media/image54.png"/><Relationship Id="rId21" Type="http://schemas.openxmlformats.org/officeDocument/2006/relationships/image" Target="../media/image37.png"/><Relationship Id="rId34" Type="http://schemas.openxmlformats.org/officeDocument/2006/relationships/image" Target="../media/image49.png"/><Relationship Id="rId42" Type="http://schemas.openxmlformats.org/officeDocument/2006/relationships/image" Target="../media/image57.jpeg"/><Relationship Id="rId47" Type="http://schemas.openxmlformats.org/officeDocument/2006/relationships/image" Target="../media/image62.png"/><Relationship Id="rId50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40.jpe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51.png"/><Relationship Id="rId49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5.jpeg"/><Relationship Id="rId31" Type="http://schemas.openxmlformats.org/officeDocument/2006/relationships/image" Target="../media/image69.png"/><Relationship Id="rId44" Type="http://schemas.openxmlformats.org/officeDocument/2006/relationships/image" Target="../media/image59.png"/><Relationship Id="rId52" Type="http://schemas.openxmlformats.org/officeDocument/2006/relationships/image" Target="../media/image66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6.png"/><Relationship Id="rId35" Type="http://schemas.openxmlformats.org/officeDocument/2006/relationships/image" Target="../media/image50.jpe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8.tiff"/><Relationship Id="rId51" Type="http://schemas.openxmlformats.org/officeDocument/2006/relationships/image" Target="../media/image65.png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27.tiff"/><Relationship Id="rId17" Type="http://schemas.openxmlformats.org/officeDocument/2006/relationships/image" Target="../media/image3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1" Type="http://schemas.openxmlformats.org/officeDocument/2006/relationships/tags" Target="../tags/tag6.xml"/><Relationship Id="rId6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3.png"/><Relationship Id="rId39" Type="http://schemas.openxmlformats.org/officeDocument/2006/relationships/image" Target="../media/image54.png"/><Relationship Id="rId21" Type="http://schemas.openxmlformats.org/officeDocument/2006/relationships/image" Target="../media/image37.png"/><Relationship Id="rId34" Type="http://schemas.openxmlformats.org/officeDocument/2006/relationships/image" Target="../media/image49.png"/><Relationship Id="rId42" Type="http://schemas.openxmlformats.org/officeDocument/2006/relationships/image" Target="../media/image57.jpeg"/><Relationship Id="rId47" Type="http://schemas.openxmlformats.org/officeDocument/2006/relationships/image" Target="../media/image62.png"/><Relationship Id="rId50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40.jpe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51.png"/><Relationship Id="rId49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5.jpeg"/><Relationship Id="rId31" Type="http://schemas.openxmlformats.org/officeDocument/2006/relationships/image" Target="../media/image69.png"/><Relationship Id="rId44" Type="http://schemas.openxmlformats.org/officeDocument/2006/relationships/image" Target="../media/image59.png"/><Relationship Id="rId52" Type="http://schemas.openxmlformats.org/officeDocument/2006/relationships/image" Target="../media/image66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6.png"/><Relationship Id="rId35" Type="http://schemas.openxmlformats.org/officeDocument/2006/relationships/image" Target="../media/image50.jpe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8.tiff"/><Relationship Id="rId51" Type="http://schemas.openxmlformats.org/officeDocument/2006/relationships/image" Target="../media/image65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27.tiff"/><Relationship Id="rId17" Type="http://schemas.openxmlformats.org/officeDocument/2006/relationships/image" Target="../media/image3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1" Type="http://schemas.openxmlformats.org/officeDocument/2006/relationships/tags" Target="../tags/tag7.xml"/><Relationship Id="rId6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3.png"/><Relationship Id="rId39" Type="http://schemas.openxmlformats.org/officeDocument/2006/relationships/image" Target="../media/image54.png"/><Relationship Id="rId21" Type="http://schemas.openxmlformats.org/officeDocument/2006/relationships/image" Target="../media/image37.png"/><Relationship Id="rId34" Type="http://schemas.openxmlformats.org/officeDocument/2006/relationships/image" Target="../media/image49.png"/><Relationship Id="rId42" Type="http://schemas.openxmlformats.org/officeDocument/2006/relationships/image" Target="../media/image57.jpeg"/><Relationship Id="rId47" Type="http://schemas.openxmlformats.org/officeDocument/2006/relationships/image" Target="../media/image62.png"/><Relationship Id="rId50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40.jpe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51.png"/><Relationship Id="rId49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5.jpeg"/><Relationship Id="rId31" Type="http://schemas.openxmlformats.org/officeDocument/2006/relationships/image" Target="../media/image69.png"/><Relationship Id="rId44" Type="http://schemas.openxmlformats.org/officeDocument/2006/relationships/image" Target="../media/image59.png"/><Relationship Id="rId52" Type="http://schemas.openxmlformats.org/officeDocument/2006/relationships/image" Target="../media/image66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6.png"/><Relationship Id="rId35" Type="http://schemas.openxmlformats.org/officeDocument/2006/relationships/image" Target="../media/image50.jpe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8.tiff"/><Relationship Id="rId51" Type="http://schemas.openxmlformats.org/officeDocument/2006/relationships/image" Target="../media/image65.pn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27.tiff"/><Relationship Id="rId17" Type="http://schemas.openxmlformats.org/officeDocument/2006/relationships/image" Target="../media/image3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1" Type="http://schemas.openxmlformats.org/officeDocument/2006/relationships/tags" Target="../tags/tag8.xml"/><Relationship Id="rId6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3.png"/><Relationship Id="rId39" Type="http://schemas.openxmlformats.org/officeDocument/2006/relationships/image" Target="../media/image54.png"/><Relationship Id="rId21" Type="http://schemas.openxmlformats.org/officeDocument/2006/relationships/image" Target="../media/image37.png"/><Relationship Id="rId34" Type="http://schemas.openxmlformats.org/officeDocument/2006/relationships/image" Target="../media/image49.png"/><Relationship Id="rId42" Type="http://schemas.openxmlformats.org/officeDocument/2006/relationships/image" Target="../media/image57.jpeg"/><Relationship Id="rId47" Type="http://schemas.openxmlformats.org/officeDocument/2006/relationships/image" Target="../media/image62.png"/><Relationship Id="rId50" Type="http://schemas.openxmlformats.org/officeDocument/2006/relationships/image" Target="../media/image6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40.jpe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51.png"/><Relationship Id="rId49" Type="http://schemas.openxmlformats.org/officeDocument/2006/relationships/hyperlink" Target="https://www.google.com/url?sa=i&amp;rct=j&amp;q=&amp;esrc=s&amp;source=images&amp;cd=&amp;ved=2ahUKEwj0p46yyZvkAhWLJlAKHf50CDMQjRx6BAgBEAQ&amp;url=https%3A%2F%2Ficon-icons.com%2Ficon%2Fbucket%2F71512&amp;psig=AOvVaw17pPA-RFMtn3lWqTuCHr3N&amp;ust=156673836396130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5.jpeg"/><Relationship Id="rId31" Type="http://schemas.openxmlformats.org/officeDocument/2006/relationships/image" Target="../media/image69.png"/><Relationship Id="rId44" Type="http://schemas.openxmlformats.org/officeDocument/2006/relationships/image" Target="../media/image59.png"/><Relationship Id="rId52" Type="http://schemas.openxmlformats.org/officeDocument/2006/relationships/image" Target="../media/image66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6.png"/><Relationship Id="rId35" Type="http://schemas.openxmlformats.org/officeDocument/2006/relationships/image" Target="../media/image50.jpe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8.tiff"/><Relationship Id="rId51" Type="http://schemas.openxmlformats.org/officeDocument/2006/relationships/image" Target="../media/image65.png"/><Relationship Id="rId3" Type="http://schemas.openxmlformats.org/officeDocument/2006/relationships/notesSlide" Target="../notesSlides/notesSlide8.xml"/><Relationship Id="rId12" Type="http://schemas.openxmlformats.org/officeDocument/2006/relationships/image" Target="../media/image27.tiff"/><Relationship Id="rId17" Type="http://schemas.openxmlformats.org/officeDocument/2006/relationships/image" Target="../media/image3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1" Type="http://schemas.openxmlformats.org/officeDocument/2006/relationships/tags" Target="../tags/tag9.xml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578661-C5F5-D343-8246-DD0FFD383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37" y="511184"/>
            <a:ext cx="15380568" cy="1445909"/>
          </a:xfrm>
        </p:spPr>
        <p:txBody>
          <a:bodyPr/>
          <a:lstStyle/>
          <a:p>
            <a:r>
              <a:rPr lang="en-US"/>
              <a:t>Reference Architecture for Modern Data Platforms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C76EDD-978B-2C44-A6BF-F5800DF76B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2FEAA0-2FA8-5E4D-B129-AA6CF77E05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F50932-BA32-7A43-B010-006966C36F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707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B3E77-3ADA-C843-9B5C-994F263750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44BB4-3A9E-7D4B-BBF8-CB8529DF9D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8800" dirty="0"/>
              <a:t>Modern Apps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08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2046CA3-7B81-CF43-B5B9-2C9150B9F8A4}"/>
              </a:ext>
            </a:extLst>
          </p:cNvPr>
          <p:cNvSpPr/>
          <p:nvPr/>
        </p:nvSpPr>
        <p:spPr>
          <a:xfrm>
            <a:off x="11379822" y="8226015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2E9E6E-CEDF-2542-B2EA-CF6C4F1E7036}"/>
              </a:ext>
            </a:extLst>
          </p:cNvPr>
          <p:cNvSpPr/>
          <p:nvPr/>
        </p:nvSpPr>
        <p:spPr>
          <a:xfrm>
            <a:off x="8476318" y="7139343"/>
            <a:ext cx="7872295" cy="194069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err="1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E294169-F4C3-8E41-832B-A24AA1028DB5}"/>
              </a:ext>
            </a:extLst>
          </p:cNvPr>
          <p:cNvSpPr/>
          <p:nvPr/>
        </p:nvSpPr>
        <p:spPr>
          <a:xfrm>
            <a:off x="2539685" y="119728"/>
            <a:ext cx="13708555" cy="9042392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 err="1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C9151E-FE1D-384F-92AF-94AA60D4C783}"/>
              </a:ext>
            </a:extLst>
          </p:cNvPr>
          <p:cNvSpPr/>
          <p:nvPr/>
        </p:nvSpPr>
        <p:spPr>
          <a:xfrm>
            <a:off x="5453538" y="2368608"/>
            <a:ext cx="5823301" cy="4580683"/>
          </a:xfrm>
          <a:prstGeom prst="roundRect">
            <a:avLst>
              <a:gd name="adj" fmla="val 41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Modern Applications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184CCB0-A51D-5A48-B990-1785B01838EB}"/>
              </a:ext>
            </a:extLst>
          </p:cNvPr>
          <p:cNvSpPr/>
          <p:nvPr/>
        </p:nvSpPr>
        <p:spPr>
          <a:xfrm>
            <a:off x="8960590" y="3265714"/>
            <a:ext cx="2095234" cy="2315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dirty="0" err="1">
              <a:solidFill>
                <a:schemeClr val="tx1"/>
              </a:solidFill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A0128AD-59DD-B048-BD4C-08D781B23607}"/>
              </a:ext>
            </a:extLst>
          </p:cNvPr>
          <p:cNvSpPr/>
          <p:nvPr/>
        </p:nvSpPr>
        <p:spPr>
          <a:xfrm>
            <a:off x="11779624" y="7404446"/>
            <a:ext cx="4305145" cy="1620000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Telemetry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2B924FDF-5526-364E-B986-86AFC5B10EAA}"/>
              </a:ext>
            </a:extLst>
          </p:cNvPr>
          <p:cNvSpPr/>
          <p:nvPr/>
        </p:nvSpPr>
        <p:spPr>
          <a:xfrm>
            <a:off x="2808356" y="224248"/>
            <a:ext cx="13304662" cy="1620000"/>
          </a:xfrm>
          <a:prstGeom prst="roundRect">
            <a:avLst>
              <a:gd name="adj" fmla="val 998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Governance &amp; Security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DEBB8C-C61B-EC45-AF8E-58FB20C3DF03}"/>
              </a:ext>
            </a:extLst>
          </p:cNvPr>
          <p:cNvSpPr/>
          <p:nvPr/>
        </p:nvSpPr>
        <p:spPr>
          <a:xfrm>
            <a:off x="12285198" y="2368609"/>
            <a:ext cx="3827819" cy="4543965"/>
          </a:xfrm>
          <a:prstGeom prst="roundRect">
            <a:avLst>
              <a:gd name="adj" fmla="val 6090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Backing Services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EEBA7F-7345-E94D-88DE-B24C25138A11}"/>
              </a:ext>
            </a:extLst>
          </p:cNvPr>
          <p:cNvSpPr txBox="1"/>
          <p:nvPr/>
        </p:nvSpPr>
        <p:spPr>
          <a:xfrm>
            <a:off x="14865503" y="4878813"/>
            <a:ext cx="1150956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Event Store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DF03E46-3EB7-5348-9787-6F6DAAF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546" y="3000824"/>
            <a:ext cx="834575" cy="518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E498265-50AC-EF46-9B27-0F3AD6CC1FD3}"/>
              </a:ext>
            </a:extLst>
          </p:cNvPr>
          <p:cNvSpPr txBox="1"/>
          <p:nvPr/>
        </p:nvSpPr>
        <p:spPr>
          <a:xfrm>
            <a:off x="12604320" y="3613024"/>
            <a:ext cx="763029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RDBMS</a:t>
            </a:r>
          </a:p>
        </p:txBody>
      </p:sp>
      <p:pic>
        <p:nvPicPr>
          <p:cNvPr id="4098" name="Picture 2" descr="Image result for load balancing icon">
            <a:extLst>
              <a:ext uri="{FF2B5EF4-FFF2-40B4-BE49-F238E27FC236}">
                <a16:creationId xmlns:a16="http://schemas.microsoft.com/office/drawing/2014/main" id="{082D1A1F-55B6-6540-B50A-08473709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74" y="4448696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DECEEF7-B603-D549-9D30-B465F45D7002}"/>
              </a:ext>
            </a:extLst>
          </p:cNvPr>
          <p:cNvSpPr/>
          <p:nvPr/>
        </p:nvSpPr>
        <p:spPr>
          <a:xfrm>
            <a:off x="2808357" y="7404446"/>
            <a:ext cx="6788426" cy="1620000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9408D4-722A-7F49-9D26-9FDD0B29C1F9}"/>
              </a:ext>
            </a:extLst>
          </p:cNvPr>
          <p:cNvSpPr txBox="1"/>
          <p:nvPr/>
        </p:nvSpPr>
        <p:spPr>
          <a:xfrm>
            <a:off x="7320045" y="5140826"/>
            <a:ext cx="876842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Load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Balancer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090560-E9D4-8840-A9FC-FF7976C5D7D9}"/>
              </a:ext>
            </a:extLst>
          </p:cNvPr>
          <p:cNvSpPr txBox="1"/>
          <p:nvPr/>
        </p:nvSpPr>
        <p:spPr>
          <a:xfrm>
            <a:off x="7068931" y="3809685"/>
            <a:ext cx="1359346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Configuration</a:t>
            </a:r>
            <a:br>
              <a:rPr lang="en-US" sz="162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 Store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362452-1A12-1342-AA31-B83DD4F5FCA7}"/>
              </a:ext>
            </a:extLst>
          </p:cNvPr>
          <p:cNvSpPr/>
          <p:nvPr/>
        </p:nvSpPr>
        <p:spPr>
          <a:xfrm>
            <a:off x="2808355" y="2351378"/>
            <a:ext cx="1665481" cy="4597913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pic>
        <p:nvPicPr>
          <p:cNvPr id="85" name="Picture 12" descr="hnliches Foto">
            <a:extLst>
              <a:ext uri="{FF2B5EF4-FFF2-40B4-BE49-F238E27FC236}">
                <a16:creationId xmlns:a16="http://schemas.microsoft.com/office/drawing/2014/main" id="{9BB8E3BA-3E02-AE4D-925D-EBC45679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834" y="3070890"/>
            <a:ext cx="826915" cy="55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1F65A3F-7899-D043-ACEC-81B75455FA3B}"/>
              </a:ext>
            </a:extLst>
          </p:cNvPr>
          <p:cNvSpPr txBox="1"/>
          <p:nvPr/>
        </p:nvSpPr>
        <p:spPr>
          <a:xfrm>
            <a:off x="3025113" y="3664773"/>
            <a:ext cx="125835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API Gateway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79B6CD3-2C17-9D40-93D8-9AF4B6C3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385" y="717260"/>
            <a:ext cx="695478" cy="432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A0C3F9D-5DF4-9F41-8891-E79E14F26BF0}"/>
              </a:ext>
            </a:extLst>
          </p:cNvPr>
          <p:cNvSpPr txBox="1"/>
          <p:nvPr/>
        </p:nvSpPr>
        <p:spPr>
          <a:xfrm>
            <a:off x="3188793" y="8449226"/>
            <a:ext cx="1152559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Build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F3E687-552E-B24D-A736-C257A275ABF3}"/>
              </a:ext>
            </a:extLst>
          </p:cNvPr>
          <p:cNvSpPr txBox="1"/>
          <p:nvPr/>
        </p:nvSpPr>
        <p:spPr>
          <a:xfrm>
            <a:off x="13405661" y="1215842"/>
            <a:ext cx="1083630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Artifact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Repository</a:t>
            </a:r>
          </a:p>
        </p:txBody>
      </p:sp>
      <p:pic>
        <p:nvPicPr>
          <p:cNvPr id="95" name="Picture 16" descr="Image result for rack icon">
            <a:extLst>
              <a:ext uri="{FF2B5EF4-FFF2-40B4-BE49-F238E27FC236}">
                <a16:creationId xmlns:a16="http://schemas.microsoft.com/office/drawing/2014/main" id="{5BD64AA1-7565-5E48-800D-CD3C6904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19" y="7883458"/>
            <a:ext cx="583202" cy="5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9186097-D08B-7D47-BD86-117346AD5FFC}"/>
              </a:ext>
            </a:extLst>
          </p:cNvPr>
          <p:cNvSpPr txBox="1"/>
          <p:nvPr/>
        </p:nvSpPr>
        <p:spPr>
          <a:xfrm>
            <a:off x="7987560" y="8460555"/>
            <a:ext cx="1152559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Platform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D93AA54-4764-C349-B8B0-6A4135DB1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770432" y="7810294"/>
            <a:ext cx="583200" cy="583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5CC0A5D-3E3D-E447-9EE6-9D07655282BB}"/>
              </a:ext>
            </a:extLst>
          </p:cNvPr>
          <p:cNvSpPr txBox="1"/>
          <p:nvPr/>
        </p:nvSpPr>
        <p:spPr>
          <a:xfrm>
            <a:off x="6402554" y="8448029"/>
            <a:ext cx="1245533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Deployment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5ACCC9F-A4C2-E14E-B566-00D053986360}"/>
              </a:ext>
            </a:extLst>
          </p:cNvPr>
          <p:cNvSpPr txBox="1"/>
          <p:nvPr/>
        </p:nvSpPr>
        <p:spPr>
          <a:xfrm>
            <a:off x="12166748" y="1244640"/>
            <a:ext cx="761427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API </a:t>
            </a:r>
            <a:br>
              <a:rPr lang="en-US" sz="162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Catalog</a:t>
            </a:r>
          </a:p>
        </p:txBody>
      </p:sp>
      <p:pic>
        <p:nvPicPr>
          <p:cNvPr id="106" name="Picture 2" descr="Bildergebnis für access management symbol  icon">
            <a:extLst>
              <a:ext uri="{FF2B5EF4-FFF2-40B4-BE49-F238E27FC236}">
                <a16:creationId xmlns:a16="http://schemas.microsoft.com/office/drawing/2014/main" id="{18023AE4-2D55-164C-82AF-F7BBF9D5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7679" y="584737"/>
            <a:ext cx="642659" cy="64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D8F9FBE-7213-034F-A434-AA52AFF59969}"/>
              </a:ext>
            </a:extLst>
          </p:cNvPr>
          <p:cNvSpPr txBox="1"/>
          <p:nvPr/>
        </p:nvSpPr>
        <p:spPr>
          <a:xfrm>
            <a:off x="4817094" y="8470797"/>
            <a:ext cx="1152559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Test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D16932EE-D2C0-F34B-AE07-5D1E3C07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7" y="7608332"/>
            <a:ext cx="834905" cy="8349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14" name="Picture 18" descr="Image result for test icon">
            <a:extLst>
              <a:ext uri="{FF2B5EF4-FFF2-40B4-BE49-F238E27FC236}">
                <a16:creationId xmlns:a16="http://schemas.microsoft.com/office/drawing/2014/main" id="{960E1522-AAA5-4542-A544-31D12E15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92" y="7787352"/>
            <a:ext cx="625853" cy="6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mage result for self heal icon">
            <a:extLst>
              <a:ext uri="{FF2B5EF4-FFF2-40B4-BE49-F238E27FC236}">
                <a16:creationId xmlns:a16="http://schemas.microsoft.com/office/drawing/2014/main" id="{67B88CA0-5904-2543-86CE-33152683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99" y="5802577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6A1055B-6C59-2640-BA4D-902620F833DE}"/>
              </a:ext>
            </a:extLst>
          </p:cNvPr>
          <p:cNvSpPr txBox="1"/>
          <p:nvPr/>
        </p:nvSpPr>
        <p:spPr>
          <a:xfrm>
            <a:off x="5842170" y="6359101"/>
            <a:ext cx="93455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Health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Checking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3F8A82-352E-414C-9533-93A807921144}"/>
              </a:ext>
            </a:extLst>
          </p:cNvPr>
          <p:cNvSpPr txBox="1"/>
          <p:nvPr/>
        </p:nvSpPr>
        <p:spPr>
          <a:xfrm>
            <a:off x="3373194" y="1286075"/>
            <a:ext cx="839974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Identity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Provider</a:t>
            </a:r>
          </a:p>
        </p:txBody>
      </p:sp>
      <p:pic>
        <p:nvPicPr>
          <p:cNvPr id="4120" name="Picture 24" descr="Image result for security token icon">
            <a:extLst>
              <a:ext uri="{FF2B5EF4-FFF2-40B4-BE49-F238E27FC236}">
                <a16:creationId xmlns:a16="http://schemas.microsoft.com/office/drawing/2014/main" id="{EE6601D7-6FA4-0F49-89F0-DEF32CEC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10" y="672158"/>
            <a:ext cx="720301" cy="5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4A7C2BC-1619-634D-A3C3-1524E6ADB17B}"/>
              </a:ext>
            </a:extLst>
          </p:cNvPr>
          <p:cNvSpPr txBox="1"/>
          <p:nvPr/>
        </p:nvSpPr>
        <p:spPr>
          <a:xfrm>
            <a:off x="4886375" y="1260584"/>
            <a:ext cx="81753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Token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1CC8395-6714-7E4D-AC9F-6292285555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6696" y="4584535"/>
            <a:ext cx="850451" cy="587936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23A7C7C9-395F-AB47-B300-4DD16BFF57C1}"/>
              </a:ext>
            </a:extLst>
          </p:cNvPr>
          <p:cNvSpPr txBox="1"/>
          <p:nvPr/>
        </p:nvSpPr>
        <p:spPr>
          <a:xfrm>
            <a:off x="5975929" y="5160262"/>
            <a:ext cx="668453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Traffic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Router</a:t>
            </a:r>
          </a:p>
        </p:txBody>
      </p:sp>
      <p:pic>
        <p:nvPicPr>
          <p:cNvPr id="150" name="Picture 16" descr="ildergebnis für microservice symbol">
            <a:extLst>
              <a:ext uri="{FF2B5EF4-FFF2-40B4-BE49-F238E27FC236}">
                <a16:creationId xmlns:a16="http://schemas.microsoft.com/office/drawing/2014/main" id="{8FA21074-5832-894A-BE32-C67A96A9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805" y="7828733"/>
            <a:ext cx="714838" cy="7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531CBBB0-952F-9D4F-8DD5-1935B3D22C89}"/>
              </a:ext>
            </a:extLst>
          </p:cNvPr>
          <p:cNvSpPr txBox="1"/>
          <p:nvPr/>
        </p:nvSpPr>
        <p:spPr>
          <a:xfrm>
            <a:off x="13338916" y="8594600"/>
            <a:ext cx="1070806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Monitoring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EF894F5-4C53-3B4C-A0A4-2423C38A44E1}"/>
              </a:ext>
            </a:extLst>
          </p:cNvPr>
          <p:cNvSpPr txBox="1"/>
          <p:nvPr/>
        </p:nvSpPr>
        <p:spPr>
          <a:xfrm>
            <a:off x="12048729" y="8616655"/>
            <a:ext cx="117660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Diagnostics</a:t>
            </a:r>
          </a:p>
        </p:txBody>
      </p:sp>
      <p:pic>
        <p:nvPicPr>
          <p:cNvPr id="4126" name="Picture 30" descr="Image result for diagnostic icon">
            <a:extLst>
              <a:ext uri="{FF2B5EF4-FFF2-40B4-BE49-F238E27FC236}">
                <a16:creationId xmlns:a16="http://schemas.microsoft.com/office/drawing/2014/main" id="{867C117F-29CB-EB4F-9861-113554C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312" y="7802990"/>
            <a:ext cx="800456" cy="8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22598FF4-495E-5E4A-9265-88E5A836DF80}"/>
              </a:ext>
            </a:extLst>
          </p:cNvPr>
          <p:cNvSpPr/>
          <p:nvPr/>
        </p:nvSpPr>
        <p:spPr>
          <a:xfrm>
            <a:off x="1972594" y="4647541"/>
            <a:ext cx="766507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6AEC1409-BF78-9B4B-ACB3-192FA8C410C9}"/>
              </a:ext>
            </a:extLst>
          </p:cNvPr>
          <p:cNvSpPr/>
          <p:nvPr/>
        </p:nvSpPr>
        <p:spPr>
          <a:xfrm>
            <a:off x="4581900" y="4060347"/>
            <a:ext cx="749488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4A4DA809-CEF1-F842-9EF3-08180308D7FE}"/>
              </a:ext>
            </a:extLst>
          </p:cNvPr>
          <p:cNvSpPr/>
          <p:nvPr/>
        </p:nvSpPr>
        <p:spPr>
          <a:xfrm rot="16200000">
            <a:off x="3498172" y="1920496"/>
            <a:ext cx="388800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347F134D-B32B-E740-A0C6-9D7B32DAEA5F}"/>
              </a:ext>
            </a:extLst>
          </p:cNvPr>
          <p:cNvSpPr/>
          <p:nvPr/>
        </p:nvSpPr>
        <p:spPr>
          <a:xfrm rot="16200000">
            <a:off x="7405036" y="7002816"/>
            <a:ext cx="388800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F919D73A-D35D-B448-B00C-ECCB10D3D7EE}"/>
              </a:ext>
            </a:extLst>
          </p:cNvPr>
          <p:cNvSpPr/>
          <p:nvPr/>
        </p:nvSpPr>
        <p:spPr>
          <a:xfrm rot="2521604">
            <a:off x="11339541" y="6941362"/>
            <a:ext cx="635602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873C12E4-99D6-5D41-8FA7-A6DEA439DDD3}"/>
              </a:ext>
            </a:extLst>
          </p:cNvPr>
          <p:cNvSpPr/>
          <p:nvPr/>
        </p:nvSpPr>
        <p:spPr>
          <a:xfrm rot="16200000">
            <a:off x="9788908" y="1919468"/>
            <a:ext cx="388800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1E2701A4-DD29-9E4C-B4FE-F92B97D7EF2D}"/>
              </a:ext>
            </a:extLst>
          </p:cNvPr>
          <p:cNvSpPr/>
          <p:nvPr/>
        </p:nvSpPr>
        <p:spPr>
          <a:xfrm rot="16200000">
            <a:off x="5874295" y="1920494"/>
            <a:ext cx="388800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D0F1806-A6E1-A440-A7A8-43DD7481C1C0}"/>
              </a:ext>
            </a:extLst>
          </p:cNvPr>
          <p:cNvCxnSpPr>
            <a:cxnSpLocks/>
          </p:cNvCxnSpPr>
          <p:nvPr/>
        </p:nvCxnSpPr>
        <p:spPr>
          <a:xfrm flipV="1">
            <a:off x="8747793" y="2914317"/>
            <a:ext cx="0" cy="39250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FD28565-4EA1-8B48-9980-9E20E9B95AFE}"/>
              </a:ext>
            </a:extLst>
          </p:cNvPr>
          <p:cNvSpPr/>
          <p:nvPr/>
        </p:nvSpPr>
        <p:spPr>
          <a:xfrm>
            <a:off x="11365997" y="4566116"/>
            <a:ext cx="815033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C587B4-BA4B-5F4C-AA1B-70C34BFE7086}"/>
              </a:ext>
            </a:extLst>
          </p:cNvPr>
          <p:cNvSpPr/>
          <p:nvPr/>
        </p:nvSpPr>
        <p:spPr>
          <a:xfrm>
            <a:off x="389916" y="152909"/>
            <a:ext cx="1555074" cy="760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20" err="1">
              <a:solidFill>
                <a:schemeClr val="tx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004333-B911-B84C-AF25-DC4D15FA6D40}"/>
              </a:ext>
            </a:extLst>
          </p:cNvPr>
          <p:cNvGrpSpPr/>
          <p:nvPr/>
        </p:nvGrpSpPr>
        <p:grpSpPr>
          <a:xfrm>
            <a:off x="3381133" y="5623297"/>
            <a:ext cx="519923" cy="514233"/>
            <a:chOff x="5926904" y="2540197"/>
            <a:chExt cx="781814" cy="720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B8EE6E3-8497-BD42-9F0F-CC6CA645B4FB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8701A56-9BF3-B04D-B766-C0CAC7BFF70C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D278E18-1858-DE47-A041-C64A69BE1821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90785DF-CFC4-7743-A5B7-C886A60575CF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D0BC7F7-573F-6B48-87CC-EEBD2A2A46F8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06900F3-DBAB-454E-A122-BC8E26C216D1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F93B9B0-4898-DD4C-AB7B-DD8856F04B87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BD0E120-85B4-2C4F-BBC9-4DDBD922F180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5855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AED8E81B-138F-5449-B53E-F7BE96B36DAD}"/>
              </a:ext>
            </a:extLst>
          </p:cNvPr>
          <p:cNvSpPr txBox="1"/>
          <p:nvPr/>
        </p:nvSpPr>
        <p:spPr>
          <a:xfrm>
            <a:off x="3128135" y="6276276"/>
            <a:ext cx="1025922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Event Hub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A6B38CB1-562F-A744-85AB-FF5158D3CD1C}"/>
              </a:ext>
            </a:extLst>
          </p:cNvPr>
          <p:cNvSpPr/>
          <p:nvPr/>
        </p:nvSpPr>
        <p:spPr>
          <a:xfrm rot="10800000">
            <a:off x="4558361" y="4969691"/>
            <a:ext cx="749488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pic>
        <p:nvPicPr>
          <p:cNvPr id="118" name="Picture 117" descr="http://plainicon.com/dl.php?pid=46740&amp;tem=256px&amp;con=download-icon">
            <a:extLst>
              <a:ext uri="{FF2B5EF4-FFF2-40B4-BE49-F238E27FC236}">
                <a16:creationId xmlns:a16="http://schemas.microsoft.com/office/drawing/2014/main" id="{C9EAE51B-0E76-EB47-BFB6-2237E26A7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79343" y="4077353"/>
            <a:ext cx="355635" cy="8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31BC041-70B5-3C44-9102-8851AF7F5950}"/>
              </a:ext>
            </a:extLst>
          </p:cNvPr>
          <p:cNvSpPr txBox="1"/>
          <p:nvPr/>
        </p:nvSpPr>
        <p:spPr>
          <a:xfrm>
            <a:off x="3130882" y="4819496"/>
            <a:ext cx="107240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Messaging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C1DEF1C-B6F0-534A-A72B-250AAE224984}"/>
              </a:ext>
            </a:extLst>
          </p:cNvPr>
          <p:cNvSpPr txBox="1"/>
          <p:nvPr/>
        </p:nvSpPr>
        <p:spPr>
          <a:xfrm>
            <a:off x="12432009" y="4890119"/>
            <a:ext cx="12327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Object Store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34F15F7-ED53-5F4F-80DB-B98883224960}"/>
              </a:ext>
            </a:extLst>
          </p:cNvPr>
          <p:cNvSpPr txBox="1"/>
          <p:nvPr/>
        </p:nvSpPr>
        <p:spPr>
          <a:xfrm>
            <a:off x="12345517" y="6084922"/>
            <a:ext cx="1359346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2050" name="Picture 2" descr="Bildergebnis für bucket icon">
            <a:hlinkClick r:id="rId17"/>
            <a:extLst>
              <a:ext uri="{FF2B5EF4-FFF2-40B4-BE49-F238E27FC236}">
                <a16:creationId xmlns:a16="http://schemas.microsoft.com/office/drawing/2014/main" id="{5FC3897C-EB34-4D4E-A1B8-1B5B3C6D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52345" y="4251833"/>
            <a:ext cx="569250" cy="56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Bildergebnis für orchestration icon">
            <a:extLst>
              <a:ext uri="{FF2B5EF4-FFF2-40B4-BE49-F238E27FC236}">
                <a16:creationId xmlns:a16="http://schemas.microsoft.com/office/drawing/2014/main" id="{2F2D7A39-5540-C348-912C-B7395F97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913" y="5397935"/>
            <a:ext cx="630243" cy="63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F9AF75B-EF73-5C4E-8131-13865C6B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706" y="3007307"/>
            <a:ext cx="834575" cy="518400"/>
          </a:xfrm>
          <a:prstGeom prst="rect">
            <a:avLst/>
          </a:prstGeom>
        </p:spPr>
      </p:pic>
      <p:pic>
        <p:nvPicPr>
          <p:cNvPr id="129" name="Picture 14" descr="Image result for rule engine icon logo">
            <a:extLst>
              <a:ext uri="{FF2B5EF4-FFF2-40B4-BE49-F238E27FC236}">
                <a16:creationId xmlns:a16="http://schemas.microsoft.com/office/drawing/2014/main" id="{FC7DD3F8-B8F5-9947-8F7C-527283EE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622" y="5367978"/>
            <a:ext cx="800636" cy="76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5D9AD1B6-2BC8-9645-A6F1-7AFA491264AC}"/>
              </a:ext>
            </a:extLst>
          </p:cNvPr>
          <p:cNvSpPr txBox="1"/>
          <p:nvPr/>
        </p:nvSpPr>
        <p:spPr>
          <a:xfrm>
            <a:off x="13911006" y="6084920"/>
            <a:ext cx="690895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2063" name="Picture 15" descr="Bildergebnis für machine learning inference icon">
            <a:extLst>
              <a:ext uri="{FF2B5EF4-FFF2-40B4-BE49-F238E27FC236}">
                <a16:creationId xmlns:a16="http://schemas.microsoft.com/office/drawing/2014/main" id="{94C9272D-D6C6-584A-8150-8421F4AB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586" y="5350919"/>
            <a:ext cx="707243" cy="70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AB0A01E-B6C1-2A4A-AC1A-D3AF9EB39E50}"/>
              </a:ext>
            </a:extLst>
          </p:cNvPr>
          <p:cNvSpPr txBox="1"/>
          <p:nvPr/>
        </p:nvSpPr>
        <p:spPr>
          <a:xfrm>
            <a:off x="13849135" y="3613032"/>
            <a:ext cx="70371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NoSQL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5888CC-3F7F-A14B-999D-03445DC8EFDD}"/>
              </a:ext>
            </a:extLst>
          </p:cNvPr>
          <p:cNvSpPr txBox="1"/>
          <p:nvPr/>
        </p:nvSpPr>
        <p:spPr>
          <a:xfrm>
            <a:off x="14877035" y="3545732"/>
            <a:ext cx="1106072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In-Memory 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Grid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987AEF-F940-A64F-9189-D60BFFFE0DC2}"/>
              </a:ext>
            </a:extLst>
          </p:cNvPr>
          <p:cNvSpPr txBox="1"/>
          <p:nvPr/>
        </p:nvSpPr>
        <p:spPr>
          <a:xfrm>
            <a:off x="14806502" y="6081014"/>
            <a:ext cx="1275413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ML Inference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140" name="Picture 139" descr="Bildergebnis für data encryption symbol  icon">
            <a:extLst>
              <a:ext uri="{FF2B5EF4-FFF2-40B4-BE49-F238E27FC236}">
                <a16:creationId xmlns:a16="http://schemas.microsoft.com/office/drawing/2014/main" id="{2BA4E29B-73AD-BF4A-837D-AD02D526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382" y="660201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2">
            <a:extLst>
              <a:ext uri="{FF2B5EF4-FFF2-40B4-BE49-F238E27FC236}">
                <a16:creationId xmlns:a16="http://schemas.microsoft.com/office/drawing/2014/main" id="{5D0C2453-C872-DD42-AA0C-46F63BDC7CC8}"/>
              </a:ext>
            </a:extLst>
          </p:cNvPr>
          <p:cNvSpPr txBox="1"/>
          <p:nvPr/>
        </p:nvSpPr>
        <p:spPr>
          <a:xfrm>
            <a:off x="7880564" y="1389312"/>
            <a:ext cx="1082026" cy="2492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Encryption</a:t>
            </a:r>
          </a:p>
        </p:txBody>
      </p:sp>
      <p:pic>
        <p:nvPicPr>
          <p:cNvPr id="2067" name="Picture 19" descr="Bildergebnis für in-memory symbol">
            <a:extLst>
              <a:ext uri="{FF2B5EF4-FFF2-40B4-BE49-F238E27FC236}">
                <a16:creationId xmlns:a16="http://schemas.microsoft.com/office/drawing/2014/main" id="{E6F78362-112D-C347-893B-AEBC2EF4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41" y="2935865"/>
            <a:ext cx="616050" cy="61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670CB7EC-3DA9-C849-BC5C-F7498437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380" y="705279"/>
            <a:ext cx="558659" cy="5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Bildergebnis für access management symbol  icon">
            <a:extLst>
              <a:ext uri="{FF2B5EF4-FFF2-40B4-BE49-F238E27FC236}">
                <a16:creationId xmlns:a16="http://schemas.microsoft.com/office/drawing/2014/main" id="{3F015F13-1B12-384E-A91E-24E07E66F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0902" y="629019"/>
            <a:ext cx="642659" cy="64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465E805C-3C6A-CD4B-B3D3-F197706AC936}"/>
              </a:ext>
            </a:extLst>
          </p:cNvPr>
          <p:cNvSpPr txBox="1"/>
          <p:nvPr/>
        </p:nvSpPr>
        <p:spPr>
          <a:xfrm>
            <a:off x="6278203" y="1349294"/>
            <a:ext cx="122148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Policy Mgmt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C007153-89F5-9843-A1E4-5D76CF3F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149" y="795396"/>
            <a:ext cx="695478" cy="4320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B60DBFFB-F8A3-2A47-B081-12FC9B0BDB6A}"/>
              </a:ext>
            </a:extLst>
          </p:cNvPr>
          <p:cNvSpPr txBox="1"/>
          <p:nvPr/>
        </p:nvSpPr>
        <p:spPr>
          <a:xfrm>
            <a:off x="9496774" y="1262758"/>
            <a:ext cx="830356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Registry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8FE2807-C152-774D-9E0A-72C8217E6DA4}"/>
              </a:ext>
            </a:extLst>
          </p:cNvPr>
          <p:cNvSpPr txBox="1"/>
          <p:nvPr/>
        </p:nvSpPr>
        <p:spPr>
          <a:xfrm>
            <a:off x="7121096" y="6482965"/>
            <a:ext cx="1314462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Observability</a:t>
            </a:r>
          </a:p>
        </p:txBody>
      </p:sp>
      <p:pic>
        <p:nvPicPr>
          <p:cNvPr id="2089" name="Picture 41" descr="Ähnliches Foto">
            <a:extLst>
              <a:ext uri="{FF2B5EF4-FFF2-40B4-BE49-F238E27FC236}">
                <a16:creationId xmlns:a16="http://schemas.microsoft.com/office/drawing/2014/main" id="{45D0046C-E62B-A443-A6FF-53E1DA5A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452" y="5804537"/>
            <a:ext cx="722511" cy="7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Bildergebnis für service discovery symbol">
            <a:extLst>
              <a:ext uri="{FF2B5EF4-FFF2-40B4-BE49-F238E27FC236}">
                <a16:creationId xmlns:a16="http://schemas.microsoft.com/office/drawing/2014/main" id="{7C8199A3-C120-5D4C-93B2-5AE03258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947" y="3193565"/>
            <a:ext cx="699145" cy="6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566F0767-CB03-7445-AD0B-B4228AA1388B}"/>
              </a:ext>
            </a:extLst>
          </p:cNvPr>
          <p:cNvSpPr txBox="1"/>
          <p:nvPr/>
        </p:nvSpPr>
        <p:spPr>
          <a:xfrm>
            <a:off x="5850009" y="3844891"/>
            <a:ext cx="992258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Discovery</a:t>
            </a:r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583C58C5-E627-6143-B893-486079014C4B}"/>
              </a:ext>
            </a:extLst>
          </p:cNvPr>
          <p:cNvSpPr/>
          <p:nvPr/>
        </p:nvSpPr>
        <p:spPr>
          <a:xfrm rot="16200000">
            <a:off x="13869724" y="1920494"/>
            <a:ext cx="388800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D9796FE2-573A-464B-9894-D8F17E14956A}"/>
              </a:ext>
            </a:extLst>
          </p:cNvPr>
          <p:cNvSpPr/>
          <p:nvPr/>
        </p:nvSpPr>
        <p:spPr>
          <a:xfrm rot="5400000">
            <a:off x="14004707" y="7027060"/>
            <a:ext cx="388800" cy="324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D5AE0FD-3389-784B-844E-A0BB03797DF6}"/>
              </a:ext>
            </a:extLst>
          </p:cNvPr>
          <p:cNvSpPr/>
          <p:nvPr/>
        </p:nvSpPr>
        <p:spPr>
          <a:xfrm>
            <a:off x="273895" y="8381571"/>
            <a:ext cx="1663187" cy="3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b="1" dirty="0">
                <a:solidFill>
                  <a:schemeClr val="tx1"/>
                </a:solidFill>
              </a:rPr>
              <a:t>Micro Architecture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33DD9C7-EB2E-544B-B50F-1C8700857F65}"/>
              </a:ext>
            </a:extLst>
          </p:cNvPr>
          <p:cNvSpPr/>
          <p:nvPr/>
        </p:nvSpPr>
        <p:spPr>
          <a:xfrm>
            <a:off x="273893" y="8810729"/>
            <a:ext cx="1674072" cy="3240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82296" rIns="164592" bIns="822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60" b="1" dirty="0">
                <a:solidFill>
                  <a:schemeClr val="tx1"/>
                </a:solidFill>
              </a:rPr>
              <a:t>Macro Architecture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DC1C85-FFC9-7F4B-A622-FF107A37B8E0}"/>
              </a:ext>
            </a:extLst>
          </p:cNvPr>
          <p:cNvSpPr txBox="1"/>
          <p:nvPr/>
        </p:nvSpPr>
        <p:spPr>
          <a:xfrm>
            <a:off x="9397412" y="6388045"/>
            <a:ext cx="1359346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Container</a:t>
            </a:r>
          </a:p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</p:txBody>
      </p:sp>
      <p:pic>
        <p:nvPicPr>
          <p:cNvPr id="132" name="Picture 45" descr="Ähnliches Foto">
            <a:extLst>
              <a:ext uri="{FF2B5EF4-FFF2-40B4-BE49-F238E27FC236}">
                <a16:creationId xmlns:a16="http://schemas.microsoft.com/office/drawing/2014/main" id="{DA0A1ADE-2AFE-334D-8DE6-5672B894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62" y="5739014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D8A870E-8C9D-4D4C-875C-44D4E90452C2}"/>
              </a:ext>
            </a:extLst>
          </p:cNvPr>
          <p:cNvSpPr txBox="1"/>
          <p:nvPr/>
        </p:nvSpPr>
        <p:spPr>
          <a:xfrm>
            <a:off x="9333236" y="4089847"/>
            <a:ext cx="1468672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Microservice 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AA8E61-1047-444E-8969-AF2E3D61BA85}"/>
              </a:ext>
            </a:extLst>
          </p:cNvPr>
          <p:cNvGrpSpPr/>
          <p:nvPr/>
        </p:nvGrpSpPr>
        <p:grpSpPr>
          <a:xfrm>
            <a:off x="9630188" y="3408434"/>
            <a:ext cx="756000" cy="612000"/>
            <a:chOff x="422845" y="469768"/>
            <a:chExt cx="457138" cy="371361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E70C9351-D546-B644-859B-A096F7ACAD04}"/>
                </a:ext>
              </a:extLst>
            </p:cNvPr>
            <p:cNvSpPr/>
            <p:nvPr/>
          </p:nvSpPr>
          <p:spPr>
            <a:xfrm>
              <a:off x="422845" y="469768"/>
              <a:ext cx="457138" cy="371361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140C56-0A08-1B4B-9C30-7F419E3C2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21371" y="525405"/>
              <a:ext cx="260087" cy="260087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EBC8B4E-432D-BB40-AA78-AE5913C56264}"/>
              </a:ext>
            </a:extLst>
          </p:cNvPr>
          <p:cNvGrpSpPr/>
          <p:nvPr/>
        </p:nvGrpSpPr>
        <p:grpSpPr>
          <a:xfrm>
            <a:off x="9638346" y="4477898"/>
            <a:ext cx="756000" cy="612000"/>
            <a:chOff x="422845" y="469768"/>
            <a:chExt cx="457138" cy="371361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A781886A-48E4-3F4C-89DD-A8405F4BA611}"/>
                </a:ext>
              </a:extLst>
            </p:cNvPr>
            <p:cNvSpPr/>
            <p:nvPr/>
          </p:nvSpPr>
          <p:spPr>
            <a:xfrm>
              <a:off x="422845" y="469768"/>
              <a:ext cx="457138" cy="371361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0" dirty="0">
                <a:solidFill>
                  <a:schemeClr val="tx1"/>
                </a:solidFill>
              </a:endParaRP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44E08AA-6059-1543-A72B-2F565C0C3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21371" y="525405"/>
              <a:ext cx="260087" cy="260087"/>
            </a:xfrm>
            <a:prstGeom prst="rect">
              <a:avLst/>
            </a:prstGeom>
          </p:spPr>
        </p:pic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6E973035-EFA8-7845-92EA-90A1CCB8A3C2}"/>
              </a:ext>
            </a:extLst>
          </p:cNvPr>
          <p:cNvSpPr txBox="1"/>
          <p:nvPr/>
        </p:nvSpPr>
        <p:spPr>
          <a:xfrm>
            <a:off x="9285155" y="5190465"/>
            <a:ext cx="133850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 err="1">
                <a:latin typeface="Arial" charset="0"/>
                <a:ea typeface="Arial" charset="0"/>
                <a:cs typeface="Arial" charset="0"/>
              </a:rPr>
              <a:t>Miniservice</a:t>
            </a:r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 B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5C28AC9-06BC-0847-A87A-476F28EF3C60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387" y="4031879"/>
            <a:ext cx="1001493" cy="1001493"/>
          </a:xfrm>
          <a:prstGeom prst="rect">
            <a:avLst/>
          </a:prstGeom>
        </p:spPr>
      </p:pic>
      <p:pic>
        <p:nvPicPr>
          <p:cNvPr id="135" name="Picture 4" descr="Bildergebnis für container image icon">
            <a:extLst>
              <a:ext uri="{FF2B5EF4-FFF2-40B4-BE49-F238E27FC236}">
                <a16:creationId xmlns:a16="http://schemas.microsoft.com/office/drawing/2014/main" id="{335773A9-7A0E-B049-BEE4-3D21EA92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627" y="615367"/>
            <a:ext cx="728894" cy="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D07286BA-8E3A-6B45-A9FC-C75237921FE3}"/>
              </a:ext>
            </a:extLst>
          </p:cNvPr>
          <p:cNvSpPr txBox="1"/>
          <p:nvPr/>
        </p:nvSpPr>
        <p:spPr>
          <a:xfrm>
            <a:off x="14988332" y="1216473"/>
            <a:ext cx="968214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Container</a:t>
            </a:r>
            <a:br>
              <a:rPr lang="en-US" sz="162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Registry</a:t>
            </a:r>
          </a:p>
        </p:txBody>
      </p:sp>
      <p:pic>
        <p:nvPicPr>
          <p:cNvPr id="138" name="Picture 6" descr="Image result for data pipeline icon">
            <a:extLst>
              <a:ext uri="{FF2B5EF4-FFF2-40B4-BE49-F238E27FC236}">
                <a16:creationId xmlns:a16="http://schemas.microsoft.com/office/drawing/2014/main" id="{29267F65-305F-A742-BE75-531DA5CC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939" y="4242649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FB94147C-BE23-414A-8F88-3DA77765D084}"/>
              </a:ext>
            </a:extLst>
          </p:cNvPr>
          <p:cNvSpPr txBox="1"/>
          <p:nvPr/>
        </p:nvSpPr>
        <p:spPr>
          <a:xfrm>
            <a:off x="13774980" y="4901452"/>
            <a:ext cx="981038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6C3C3B03-45A6-7349-A66F-4DAD4DAC2B25}"/>
              </a:ext>
            </a:extLst>
          </p:cNvPr>
          <p:cNvSpPr/>
          <p:nvPr/>
        </p:nvSpPr>
        <p:spPr>
          <a:xfrm>
            <a:off x="267020" y="1739596"/>
            <a:ext cx="1624321" cy="5720574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9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012D47D-40F6-4343-BAD0-A1D59141A3DA}"/>
              </a:ext>
            </a:extLst>
          </p:cNvPr>
          <p:cNvSpPr txBox="1"/>
          <p:nvPr/>
        </p:nvSpPr>
        <p:spPr>
          <a:xfrm>
            <a:off x="555225" y="3181098"/>
            <a:ext cx="1111202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620" b="1" dirty="0">
                <a:latin typeface="Arial" charset="0"/>
                <a:ea typeface="Arial" charset="0"/>
                <a:cs typeface="Arial" charset="0"/>
              </a:rPr>
              <a:t>Mobile App</a:t>
            </a:r>
            <a:endParaRPr lang="en-US" sz="162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5" name="Picture 2" descr="ildergebnis für mobile app symbol">
            <a:extLst>
              <a:ext uri="{FF2B5EF4-FFF2-40B4-BE49-F238E27FC236}">
                <a16:creationId xmlns:a16="http://schemas.microsoft.com/office/drawing/2014/main" id="{654DE1D8-7751-F640-986F-91CA6539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1" y="2412608"/>
            <a:ext cx="665028" cy="66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5867A8CA-0C49-8D4A-9B3D-2F0C1B155D5A}"/>
              </a:ext>
            </a:extLst>
          </p:cNvPr>
          <p:cNvSpPr txBox="1"/>
          <p:nvPr/>
        </p:nvSpPr>
        <p:spPr>
          <a:xfrm>
            <a:off x="417238" y="5740097"/>
            <a:ext cx="1348125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Other Service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6DFD61D-A1B1-B24B-BAD3-F181FCE94A06}"/>
              </a:ext>
            </a:extLst>
          </p:cNvPr>
          <p:cNvSpPr txBox="1"/>
          <p:nvPr/>
        </p:nvSpPr>
        <p:spPr>
          <a:xfrm>
            <a:off x="468663" y="4386920"/>
            <a:ext cx="1284326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620" b="1" dirty="0">
                <a:latin typeface="Arial" charset="0"/>
                <a:ea typeface="Arial" charset="0"/>
                <a:cs typeface="Arial" charset="0"/>
              </a:rPr>
              <a:t>Browser App</a:t>
            </a:r>
            <a:endParaRPr lang="en-US" sz="162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2" name="Picture 28" descr="Image result for web  app icon">
            <a:extLst>
              <a:ext uri="{FF2B5EF4-FFF2-40B4-BE49-F238E27FC236}">
                <a16:creationId xmlns:a16="http://schemas.microsoft.com/office/drawing/2014/main" id="{159F5B97-0ECC-E748-979E-24E146DCD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9104" y="3627863"/>
            <a:ext cx="703445" cy="7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ildergebnis für micro symbol">
            <a:extLst>
              <a:ext uri="{FF2B5EF4-FFF2-40B4-BE49-F238E27FC236}">
                <a16:creationId xmlns:a16="http://schemas.microsoft.com/office/drawing/2014/main" id="{46C22F50-5F83-A048-A1AE-E387AC51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0" y="4959068"/>
            <a:ext cx="587428" cy="694949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mage result for erp apps symbol">
            <a:extLst>
              <a:ext uri="{FF2B5EF4-FFF2-40B4-BE49-F238E27FC236}">
                <a16:creationId xmlns:a16="http://schemas.microsoft.com/office/drawing/2014/main" id="{62AD0887-D419-1A43-A9EE-055191704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17" y="6301086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73D5EC1-B669-E249-8210-EC9C4F063600}"/>
              </a:ext>
            </a:extLst>
          </p:cNvPr>
          <p:cNvSpPr txBox="1"/>
          <p:nvPr/>
        </p:nvSpPr>
        <p:spPr>
          <a:xfrm>
            <a:off x="313972" y="7049816"/>
            <a:ext cx="1593706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Enterprise Apps</a:t>
            </a:r>
          </a:p>
        </p:txBody>
      </p:sp>
      <p:pic>
        <p:nvPicPr>
          <p:cNvPr id="187" name="Picture 4" descr="Bildergebnis für catalog icon">
            <a:extLst>
              <a:ext uri="{FF2B5EF4-FFF2-40B4-BE49-F238E27FC236}">
                <a16:creationId xmlns:a16="http://schemas.microsoft.com/office/drawing/2014/main" id="{249EBB00-8318-5A4A-86AB-F168CC14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939" y="687396"/>
            <a:ext cx="71052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50878920-D9FE-2745-9B8E-CE8C2F3C4CF0}"/>
              </a:ext>
            </a:extLst>
          </p:cNvPr>
          <p:cNvSpPr txBox="1"/>
          <p:nvPr/>
        </p:nvSpPr>
        <p:spPr>
          <a:xfrm>
            <a:off x="10999108" y="1286075"/>
            <a:ext cx="761427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Event </a:t>
            </a:r>
            <a:br>
              <a:rPr lang="en-US" sz="162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Catalog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C0CCD9A-0B89-9D44-9722-21D6A925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996" y="3278503"/>
            <a:ext cx="695478" cy="43200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2CD3177B-1991-6543-9EED-B15C75119FC6}"/>
              </a:ext>
            </a:extLst>
          </p:cNvPr>
          <p:cNvSpPr txBox="1"/>
          <p:nvPr/>
        </p:nvSpPr>
        <p:spPr>
          <a:xfrm>
            <a:off x="6458788" y="2879782"/>
            <a:ext cx="132568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Service Mesh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6E9C6FD-26B7-C54B-952C-9CBB691ABFFD}"/>
              </a:ext>
            </a:extLst>
          </p:cNvPr>
          <p:cNvSpPr txBox="1"/>
          <p:nvPr/>
        </p:nvSpPr>
        <p:spPr>
          <a:xfrm>
            <a:off x="9075263" y="2874751"/>
            <a:ext cx="1865895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20" b="1" dirty="0">
                <a:latin typeface="Arial" charset="0"/>
                <a:ea typeface="Arial" charset="0"/>
                <a:cs typeface="Arial" charset="0"/>
              </a:rPr>
              <a:t>Container Platform</a:t>
            </a:r>
          </a:p>
        </p:txBody>
      </p:sp>
    </p:spTree>
    <p:extLst>
      <p:ext uri="{BB962C8B-B14F-4D97-AF65-F5344CB8AC3E}">
        <p14:creationId xmlns:p14="http://schemas.microsoft.com/office/powerpoint/2010/main" val="70614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5A98C637-919B-8B4F-9B35-2D6A11237E2D}"/>
              </a:ext>
            </a:extLst>
          </p:cNvPr>
          <p:cNvSpPr/>
          <p:nvPr/>
        </p:nvSpPr>
        <p:spPr>
          <a:xfrm>
            <a:off x="11379822" y="8226015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0C2EF23-7DFC-C748-B204-AB257569201F}"/>
              </a:ext>
            </a:extLst>
          </p:cNvPr>
          <p:cNvSpPr/>
          <p:nvPr/>
        </p:nvSpPr>
        <p:spPr>
          <a:xfrm>
            <a:off x="6659125" y="371428"/>
            <a:ext cx="8647135" cy="851202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Modern Data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Platform </a:t>
            </a:r>
          </a:p>
          <a:p>
            <a:pPr algn="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5A72A84-EC5A-784A-8127-67168DCB0B4C}"/>
              </a:ext>
            </a:extLst>
          </p:cNvPr>
          <p:cNvSpPr/>
          <p:nvPr/>
        </p:nvSpPr>
        <p:spPr>
          <a:xfrm>
            <a:off x="8719343" y="6151319"/>
            <a:ext cx="3235167" cy="2544824"/>
          </a:xfrm>
          <a:prstGeom prst="roundRect">
            <a:avLst>
              <a:gd name="adj" fmla="val 41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 Mesh 	Runtime Platform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26F7D-2411-FC4C-A2FA-A005B05029B5}"/>
              </a:ext>
            </a:extLst>
          </p:cNvPr>
          <p:cNvSpPr/>
          <p:nvPr/>
        </p:nvSpPr>
        <p:spPr>
          <a:xfrm>
            <a:off x="10667705" y="6440636"/>
            <a:ext cx="1164019" cy="1495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5422CE-2F2A-EE45-88ED-A3297B09F2D6}"/>
              </a:ext>
            </a:extLst>
          </p:cNvPr>
          <p:cNvSpPr/>
          <p:nvPr/>
        </p:nvSpPr>
        <p:spPr>
          <a:xfrm>
            <a:off x="13347214" y="2601747"/>
            <a:ext cx="1737269" cy="900000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Telemetry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ED734E-743E-FD47-BE22-6F35F6256DFE}"/>
              </a:ext>
            </a:extLst>
          </p:cNvPr>
          <p:cNvSpPr/>
          <p:nvPr/>
        </p:nvSpPr>
        <p:spPr>
          <a:xfrm>
            <a:off x="4371167" y="4862142"/>
            <a:ext cx="1975983" cy="3827693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4611B0-6AF7-BB47-95A3-BC9309CAEA36}"/>
              </a:ext>
            </a:extLst>
          </p:cNvPr>
          <p:cNvSpPr/>
          <p:nvPr/>
        </p:nvSpPr>
        <p:spPr>
          <a:xfrm>
            <a:off x="8719343" y="3875519"/>
            <a:ext cx="6414640" cy="1898984"/>
          </a:xfrm>
          <a:prstGeom prst="roundRect">
            <a:avLst>
              <a:gd name="adj" fmla="val 998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Governance &amp; Security		Automation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C3EC1C-C5A2-7A4C-AD2E-92FC60BB97A9}"/>
              </a:ext>
            </a:extLst>
          </p:cNvPr>
          <p:cNvSpPr/>
          <p:nvPr/>
        </p:nvSpPr>
        <p:spPr>
          <a:xfrm>
            <a:off x="12514710" y="6151319"/>
            <a:ext cx="2126566" cy="2524425"/>
          </a:xfrm>
          <a:prstGeom prst="roundRect">
            <a:avLst>
              <a:gd name="adj" fmla="val 6090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Backing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B57D8-2435-8649-AF4A-AEDDF2BBDCD1}"/>
              </a:ext>
            </a:extLst>
          </p:cNvPr>
          <p:cNvSpPr txBox="1"/>
          <p:nvPr/>
        </p:nvSpPr>
        <p:spPr>
          <a:xfrm>
            <a:off x="13947322" y="7545877"/>
            <a:ext cx="6412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Store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3E19B-979E-2044-A0AA-8EE71CE2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125" y="6502550"/>
            <a:ext cx="463653" cy="28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3E5411-7E05-1D4C-BD2C-0701EB53EE43}"/>
              </a:ext>
            </a:extLst>
          </p:cNvPr>
          <p:cNvSpPr txBox="1"/>
          <p:nvPr/>
        </p:nvSpPr>
        <p:spPr>
          <a:xfrm>
            <a:off x="12692356" y="6842661"/>
            <a:ext cx="42319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RDBMS</a:t>
            </a:r>
          </a:p>
        </p:txBody>
      </p:sp>
      <p:pic>
        <p:nvPicPr>
          <p:cNvPr id="14" name="Picture 2" descr="Image result for load balancing icon">
            <a:extLst>
              <a:ext uri="{FF2B5EF4-FFF2-40B4-BE49-F238E27FC236}">
                <a16:creationId xmlns:a16="http://schemas.microsoft.com/office/drawing/2014/main" id="{A8A3314A-6EC6-5A4E-B471-06A02E8C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318" y="7139489"/>
            <a:ext cx="409163" cy="4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AA7CC9-2EC5-3047-9F32-C3185300AE67}"/>
              </a:ext>
            </a:extLst>
          </p:cNvPr>
          <p:cNvSpPr txBox="1"/>
          <p:nvPr/>
        </p:nvSpPr>
        <p:spPr>
          <a:xfrm>
            <a:off x="9756201" y="7526725"/>
            <a:ext cx="4873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Load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Balancer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0E21D6-E945-2946-BCC8-1B941BA8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389" y="6517549"/>
            <a:ext cx="408241" cy="2535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DEA1A3-D260-7642-870C-BC9914BA5269}"/>
              </a:ext>
            </a:extLst>
          </p:cNvPr>
          <p:cNvSpPr txBox="1"/>
          <p:nvPr/>
        </p:nvSpPr>
        <p:spPr>
          <a:xfrm>
            <a:off x="9616071" y="6799515"/>
            <a:ext cx="7566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Configuration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 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AB9C2A0-F5BC-654E-A5A5-9F264D444CFB}"/>
              </a:ext>
            </a:extLst>
          </p:cNvPr>
          <p:cNvSpPr/>
          <p:nvPr/>
        </p:nvSpPr>
        <p:spPr>
          <a:xfrm>
            <a:off x="6912174" y="499174"/>
            <a:ext cx="1262935" cy="8196969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pic>
        <p:nvPicPr>
          <p:cNvPr id="20" name="Picture 12" descr="hnliches Foto">
            <a:extLst>
              <a:ext uri="{FF2B5EF4-FFF2-40B4-BE49-F238E27FC236}">
                <a16:creationId xmlns:a16="http://schemas.microsoft.com/office/drawing/2014/main" id="{C8EE9D02-017C-EA4B-8525-8F7154AE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646" y="8041222"/>
            <a:ext cx="459397" cy="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B59DC0-A9CC-5C45-AEE1-CC7F45993730}"/>
              </a:ext>
            </a:extLst>
          </p:cNvPr>
          <p:cNvSpPr txBox="1"/>
          <p:nvPr/>
        </p:nvSpPr>
        <p:spPr>
          <a:xfrm>
            <a:off x="7209890" y="8371157"/>
            <a:ext cx="6989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Gateway</a:t>
            </a:r>
          </a:p>
        </p:txBody>
      </p:sp>
      <p:pic>
        <p:nvPicPr>
          <p:cNvPr id="34" name="Picture 22" descr="Image result for self heal icon">
            <a:extLst>
              <a:ext uri="{FF2B5EF4-FFF2-40B4-BE49-F238E27FC236}">
                <a16:creationId xmlns:a16="http://schemas.microsoft.com/office/drawing/2014/main" id="{DDD10432-CCC9-A448-B6F2-29E900A0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55" y="7948240"/>
            <a:ext cx="429660" cy="4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67509F-EA21-2B4D-859D-610E262EC92F}"/>
              </a:ext>
            </a:extLst>
          </p:cNvPr>
          <p:cNvSpPr txBox="1"/>
          <p:nvPr/>
        </p:nvSpPr>
        <p:spPr>
          <a:xfrm>
            <a:off x="8935160" y="8308221"/>
            <a:ext cx="5193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Health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Checking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7C13BBD-A9C1-2E4D-BECD-2A83E1555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1097" y="7219374"/>
            <a:ext cx="472473" cy="32663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4C147A-DD6C-4343-8079-E374F1F85663}"/>
              </a:ext>
            </a:extLst>
          </p:cNvPr>
          <p:cNvSpPr txBox="1"/>
          <p:nvPr/>
        </p:nvSpPr>
        <p:spPr>
          <a:xfrm>
            <a:off x="9012230" y="7549049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Traffic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Router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A5E22-F395-6C48-9D97-4606D53F23BF}"/>
              </a:ext>
            </a:extLst>
          </p:cNvPr>
          <p:cNvSpPr txBox="1"/>
          <p:nvPr/>
        </p:nvSpPr>
        <p:spPr>
          <a:xfrm>
            <a:off x="4628519" y="7599637"/>
            <a:ext cx="6219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 App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2" descr="ildergebnis für mobile app symbol">
            <a:extLst>
              <a:ext uri="{FF2B5EF4-FFF2-40B4-BE49-F238E27FC236}">
                <a16:creationId xmlns:a16="http://schemas.microsoft.com/office/drawing/2014/main" id="{D9F1D7C1-09B1-A54E-A048-0F8859F3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71" y="7172699"/>
            <a:ext cx="369460" cy="3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BED889E-667C-4147-A326-3E76F0335D53}"/>
              </a:ext>
            </a:extLst>
          </p:cNvPr>
          <p:cNvSpPr txBox="1"/>
          <p:nvPr/>
        </p:nvSpPr>
        <p:spPr>
          <a:xfrm>
            <a:off x="5499967" y="8371157"/>
            <a:ext cx="7502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Other Service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E86CD1-4AD6-8345-A685-EBE5A7B2F5C1}"/>
              </a:ext>
            </a:extLst>
          </p:cNvPr>
          <p:cNvSpPr txBox="1"/>
          <p:nvPr/>
        </p:nvSpPr>
        <p:spPr>
          <a:xfrm>
            <a:off x="5515997" y="7619392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Browser App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6" name="Picture 28" descr="Image result for web  app icon">
            <a:extLst>
              <a:ext uri="{FF2B5EF4-FFF2-40B4-BE49-F238E27FC236}">
                <a16:creationId xmlns:a16="http://schemas.microsoft.com/office/drawing/2014/main" id="{6968E3B2-D977-3E42-B801-C2A62EFD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9668" y="7197694"/>
            <a:ext cx="390803" cy="3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57623D49-C314-6547-BC12-940D3D1F78B2}"/>
              </a:ext>
            </a:extLst>
          </p:cNvPr>
          <p:cNvSpPr/>
          <p:nvPr/>
        </p:nvSpPr>
        <p:spPr>
          <a:xfrm>
            <a:off x="6432776" y="7497773"/>
            <a:ext cx="42583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9207B01-16DF-C744-BD89-C74EAB83E4C7}"/>
              </a:ext>
            </a:extLst>
          </p:cNvPr>
          <p:cNvSpPr/>
          <p:nvPr/>
        </p:nvSpPr>
        <p:spPr>
          <a:xfrm>
            <a:off x="8260814" y="7064369"/>
            <a:ext cx="41638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14DD5AA2-ADD6-2348-90A5-C4A95B5209DE}"/>
              </a:ext>
            </a:extLst>
          </p:cNvPr>
          <p:cNvSpPr/>
          <p:nvPr/>
        </p:nvSpPr>
        <p:spPr>
          <a:xfrm rot="16200000">
            <a:off x="11109882" y="5883797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4E4AFF8B-40D0-C449-AA73-DA5991ECC272}"/>
              </a:ext>
            </a:extLst>
          </p:cNvPr>
          <p:cNvSpPr/>
          <p:nvPr/>
        </p:nvSpPr>
        <p:spPr>
          <a:xfrm rot="16200000">
            <a:off x="9407570" y="5883797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61A3DB2-6F2A-3348-A70A-96C1133C9D00}"/>
              </a:ext>
            </a:extLst>
          </p:cNvPr>
          <p:cNvCxnSpPr>
            <a:cxnSpLocks/>
          </p:cNvCxnSpPr>
          <p:nvPr/>
        </p:nvCxnSpPr>
        <p:spPr>
          <a:xfrm flipV="1">
            <a:off x="10577704" y="6440451"/>
            <a:ext cx="0" cy="20434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55B81D37-57EA-6947-985B-7ACBBC7DF18A}"/>
              </a:ext>
            </a:extLst>
          </p:cNvPr>
          <p:cNvSpPr/>
          <p:nvPr/>
        </p:nvSpPr>
        <p:spPr>
          <a:xfrm>
            <a:off x="12004043" y="7372157"/>
            <a:ext cx="45279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4F8CA4D9-5694-394C-8CBE-FA51E3DDC233}"/>
              </a:ext>
            </a:extLst>
          </p:cNvPr>
          <p:cNvSpPr/>
          <p:nvPr/>
        </p:nvSpPr>
        <p:spPr>
          <a:xfrm rot="10800000">
            <a:off x="8247737" y="7569560"/>
            <a:ext cx="41638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139B53-1811-1F46-9B9A-B7BF856D1722}"/>
              </a:ext>
            </a:extLst>
          </p:cNvPr>
          <p:cNvSpPr txBox="1"/>
          <p:nvPr/>
        </p:nvSpPr>
        <p:spPr>
          <a:xfrm>
            <a:off x="12595648" y="7552158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Object Store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AC371C-81FC-C84A-AD67-2A755A15B77C}"/>
              </a:ext>
            </a:extLst>
          </p:cNvPr>
          <p:cNvSpPr txBox="1"/>
          <p:nvPr/>
        </p:nvSpPr>
        <p:spPr>
          <a:xfrm>
            <a:off x="12547508" y="8215938"/>
            <a:ext cx="7566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74" name="Picture 2" descr="Bildergebnis für bucket icon">
            <a:hlinkClick r:id="rId10"/>
            <a:extLst>
              <a:ext uri="{FF2B5EF4-FFF2-40B4-BE49-F238E27FC236}">
                <a16:creationId xmlns:a16="http://schemas.microsoft.com/office/drawing/2014/main" id="{8171D3CB-9414-A342-BD7A-7EA43E5F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74236" y="7197555"/>
            <a:ext cx="316250" cy="3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3" descr="Bildergebnis für orchestration icon">
            <a:extLst>
              <a:ext uri="{FF2B5EF4-FFF2-40B4-BE49-F238E27FC236}">
                <a16:creationId xmlns:a16="http://schemas.microsoft.com/office/drawing/2014/main" id="{25BC463C-5C3D-6E4C-8FCB-C93B1BC9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329" y="7834278"/>
            <a:ext cx="350135" cy="35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CBB9A7D-3332-D347-B33F-DA03721D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214" y="6506152"/>
            <a:ext cx="463653" cy="288000"/>
          </a:xfrm>
          <a:prstGeom prst="rect">
            <a:avLst/>
          </a:prstGeom>
        </p:spPr>
      </p:pic>
      <p:pic>
        <p:nvPicPr>
          <p:cNvPr id="77" name="Picture 14" descr="Image result for rule engine icon logo">
            <a:extLst>
              <a:ext uri="{FF2B5EF4-FFF2-40B4-BE49-F238E27FC236}">
                <a16:creationId xmlns:a16="http://schemas.microsoft.com/office/drawing/2014/main" id="{A418CC2A-6C72-464A-A792-06E6B359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390" y="7817635"/>
            <a:ext cx="444798" cy="4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075FB58-E936-7F44-BCA7-DEEBEC5CD260}"/>
              </a:ext>
            </a:extLst>
          </p:cNvPr>
          <p:cNvSpPr txBox="1"/>
          <p:nvPr/>
        </p:nvSpPr>
        <p:spPr>
          <a:xfrm>
            <a:off x="13417490" y="821593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79" name="Picture 15" descr="Bildergebnis für machine learning inference icon">
            <a:extLst>
              <a:ext uri="{FF2B5EF4-FFF2-40B4-BE49-F238E27FC236}">
                <a16:creationId xmlns:a16="http://schemas.microsoft.com/office/drawing/2014/main" id="{FAF573F7-174D-2F40-B446-90FDAB50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258" y="7808158"/>
            <a:ext cx="392913" cy="3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B7D2757-D89E-BD41-8BC7-EF02FB725573}"/>
              </a:ext>
            </a:extLst>
          </p:cNvPr>
          <p:cNvSpPr txBox="1"/>
          <p:nvPr/>
        </p:nvSpPr>
        <p:spPr>
          <a:xfrm>
            <a:off x="13383473" y="6842665"/>
            <a:ext cx="39113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NoSQL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D4C196-3B1D-B24F-B993-3BECCE3EC0BE}"/>
              </a:ext>
            </a:extLst>
          </p:cNvPr>
          <p:cNvSpPr txBox="1"/>
          <p:nvPr/>
        </p:nvSpPr>
        <p:spPr>
          <a:xfrm>
            <a:off x="13954085" y="6805277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In-Memory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Grid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39857-0572-0444-92CC-F62D0442FD70}"/>
              </a:ext>
            </a:extLst>
          </p:cNvPr>
          <p:cNvSpPr txBox="1"/>
          <p:nvPr/>
        </p:nvSpPr>
        <p:spPr>
          <a:xfrm>
            <a:off x="13913849" y="8213767"/>
            <a:ext cx="71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ML Inference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pic>
        <p:nvPicPr>
          <p:cNvPr id="85" name="Picture 19" descr="Bildergebnis für in-memory symbol">
            <a:extLst>
              <a:ext uri="{FF2B5EF4-FFF2-40B4-BE49-F238E27FC236}">
                <a16:creationId xmlns:a16="http://schemas.microsoft.com/office/drawing/2014/main" id="{5452612E-9972-EB45-BF44-813D64EC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845" y="6466462"/>
            <a:ext cx="342250" cy="34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ildergebnis für micro symbol">
            <a:extLst>
              <a:ext uri="{FF2B5EF4-FFF2-40B4-BE49-F238E27FC236}">
                <a16:creationId xmlns:a16="http://schemas.microsoft.com/office/drawing/2014/main" id="{347427F3-0AB5-A644-A88A-BF04479F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95" y="7937252"/>
            <a:ext cx="326349" cy="386083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371477-B98A-3548-A23C-F018D25E529D}"/>
              </a:ext>
            </a:extLst>
          </p:cNvPr>
          <p:cNvSpPr txBox="1"/>
          <p:nvPr/>
        </p:nvSpPr>
        <p:spPr>
          <a:xfrm>
            <a:off x="9645408" y="8377034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Observability</a:t>
            </a:r>
          </a:p>
        </p:txBody>
      </p:sp>
      <p:pic>
        <p:nvPicPr>
          <p:cNvPr id="93" name="Picture 41" descr="Ähnliches Foto">
            <a:extLst>
              <a:ext uri="{FF2B5EF4-FFF2-40B4-BE49-F238E27FC236}">
                <a16:creationId xmlns:a16="http://schemas.microsoft.com/office/drawing/2014/main" id="{9980D0CF-501C-204F-98A3-B19E6C90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84" y="7990893"/>
            <a:ext cx="401395" cy="4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3" descr="Bildergebnis für service discovery symbol">
            <a:extLst>
              <a:ext uri="{FF2B5EF4-FFF2-40B4-BE49-F238E27FC236}">
                <a16:creationId xmlns:a16="http://schemas.microsoft.com/office/drawing/2014/main" id="{B5BD206B-3E97-2E46-9BE2-DD482DD9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237" y="6457226"/>
            <a:ext cx="388414" cy="38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BA3618A-2239-D74D-A66E-78DA35CCD302}"/>
              </a:ext>
            </a:extLst>
          </p:cNvPr>
          <p:cNvSpPr txBox="1"/>
          <p:nvPr/>
        </p:nvSpPr>
        <p:spPr>
          <a:xfrm>
            <a:off x="8939514" y="6819074"/>
            <a:ext cx="5514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Discovery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C6AD75-3C63-1848-8538-DF5C290FA668}"/>
              </a:ext>
            </a:extLst>
          </p:cNvPr>
          <p:cNvSpPr/>
          <p:nvPr/>
        </p:nvSpPr>
        <p:spPr>
          <a:xfrm rot="16200000">
            <a:off x="13238031" y="5846995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FF5AC6D-95B2-9240-ABEF-6A6A348BCD92}"/>
              </a:ext>
            </a:extLst>
          </p:cNvPr>
          <p:cNvSpPr txBox="1"/>
          <p:nvPr/>
        </p:nvSpPr>
        <p:spPr>
          <a:xfrm>
            <a:off x="10909672" y="8319684"/>
            <a:ext cx="7566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Container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</p:txBody>
      </p:sp>
      <p:pic>
        <p:nvPicPr>
          <p:cNvPr id="101" name="Picture 45" descr="Ähnliches Foto">
            <a:extLst>
              <a:ext uri="{FF2B5EF4-FFF2-40B4-BE49-F238E27FC236}">
                <a16:creationId xmlns:a16="http://schemas.microsoft.com/office/drawing/2014/main" id="{2611CA2B-40C9-804D-8316-7A795795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841" y="7936276"/>
            <a:ext cx="418083" cy="4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48B7E2F-CDAA-7B4C-BAF8-C0357E332BD5}"/>
              </a:ext>
            </a:extLst>
          </p:cNvPr>
          <p:cNvSpPr txBox="1"/>
          <p:nvPr/>
        </p:nvSpPr>
        <p:spPr>
          <a:xfrm>
            <a:off x="10876859" y="6988471"/>
            <a:ext cx="82073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Microservice A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979442C-A6EF-0646-9022-0A70601024B1}"/>
              </a:ext>
            </a:extLst>
          </p:cNvPr>
          <p:cNvGrpSpPr/>
          <p:nvPr/>
        </p:nvGrpSpPr>
        <p:grpSpPr>
          <a:xfrm>
            <a:off x="11021145" y="6549870"/>
            <a:ext cx="457138" cy="371361"/>
            <a:chOff x="422845" y="469768"/>
            <a:chExt cx="457138" cy="371361"/>
          </a:xfrm>
        </p:grpSpPr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E8C7EB1D-229B-F24C-97D2-1CC616F8C7B4}"/>
                </a:ext>
              </a:extLst>
            </p:cNvPr>
            <p:cNvSpPr/>
            <p:nvPr/>
          </p:nvSpPr>
          <p:spPr>
            <a:xfrm>
              <a:off x="422845" y="469768"/>
              <a:ext cx="457138" cy="371361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EAA322F-2193-5C47-821C-5A7BE927E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21371" y="525405"/>
              <a:ext cx="260087" cy="260087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7A91D3C-3819-3646-8AD7-D3CC5D81C3BA}"/>
              </a:ext>
            </a:extLst>
          </p:cNvPr>
          <p:cNvGrpSpPr/>
          <p:nvPr/>
        </p:nvGrpSpPr>
        <p:grpSpPr>
          <a:xfrm>
            <a:off x="11021145" y="7258490"/>
            <a:ext cx="457138" cy="371361"/>
            <a:chOff x="422845" y="469768"/>
            <a:chExt cx="457138" cy="371361"/>
          </a:xfrm>
        </p:grpSpPr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41F8D72D-D59C-534F-95C5-180BDB2E9D23}"/>
                </a:ext>
              </a:extLst>
            </p:cNvPr>
            <p:cNvSpPr/>
            <p:nvPr/>
          </p:nvSpPr>
          <p:spPr>
            <a:xfrm>
              <a:off x="422845" y="469768"/>
              <a:ext cx="457138" cy="371361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6375B56-A94E-574A-B93F-853639B6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21371" y="525405"/>
              <a:ext cx="260087" cy="260087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E270D71-F11B-B648-9854-4BFD4103DA5F}"/>
              </a:ext>
            </a:extLst>
          </p:cNvPr>
          <p:cNvSpPr txBox="1"/>
          <p:nvPr/>
        </p:nvSpPr>
        <p:spPr>
          <a:xfrm>
            <a:off x="10809458" y="7695925"/>
            <a:ext cx="82073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Microservice B</a:t>
            </a:r>
          </a:p>
        </p:txBody>
      </p:sp>
      <p:pic>
        <p:nvPicPr>
          <p:cNvPr id="110" name="Picture 109" descr="A close up of a logo&#10;&#10;Description automatically generated">
            <a:extLst>
              <a:ext uri="{FF2B5EF4-FFF2-40B4-BE49-F238E27FC236}">
                <a16:creationId xmlns:a16="http://schemas.microsoft.com/office/drawing/2014/main" id="{F66AA60E-E10E-8C4F-88FB-A2C77C6BDC5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259" y="7075358"/>
            <a:ext cx="556385" cy="556385"/>
          </a:xfrm>
          <a:prstGeom prst="rect">
            <a:avLst/>
          </a:prstGeom>
        </p:spPr>
      </p:pic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D360AF37-E103-AC41-A14B-58A1806D57D0}"/>
              </a:ext>
            </a:extLst>
          </p:cNvPr>
          <p:cNvSpPr/>
          <p:nvPr/>
        </p:nvSpPr>
        <p:spPr>
          <a:xfrm>
            <a:off x="8719343" y="499174"/>
            <a:ext cx="4509855" cy="3001747"/>
          </a:xfrm>
          <a:prstGeom prst="roundRect">
            <a:avLst>
              <a:gd name="adj" fmla="val 49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Lake / DWH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873F32D-6E96-6749-992E-86AC1FB70EB0}"/>
              </a:ext>
            </a:extLst>
          </p:cNvPr>
          <p:cNvCxnSpPr>
            <a:cxnSpLocks/>
          </p:cNvCxnSpPr>
          <p:nvPr/>
        </p:nvCxnSpPr>
        <p:spPr>
          <a:xfrm>
            <a:off x="10038822" y="2029688"/>
            <a:ext cx="2043958" cy="16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C195788-77D1-424D-BF87-64D2629882EF}"/>
              </a:ext>
            </a:extLst>
          </p:cNvPr>
          <p:cNvSpPr txBox="1"/>
          <p:nvPr/>
        </p:nvSpPr>
        <p:spPr>
          <a:xfrm rot="16200000">
            <a:off x="9923658" y="3013001"/>
            <a:ext cx="5746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Landing /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Raw Zone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6904BF3-7B31-584E-AE9D-1AC2B5F3C7CD}"/>
              </a:ext>
            </a:extLst>
          </p:cNvPr>
          <p:cNvSpPr txBox="1"/>
          <p:nvPr/>
        </p:nvSpPr>
        <p:spPr>
          <a:xfrm rot="16200000">
            <a:off x="10012208" y="2282789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Refined</a:t>
            </a:r>
          </a:p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 Zone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463147-CD4A-F649-A247-FDA7D316D1A6}"/>
              </a:ext>
            </a:extLst>
          </p:cNvPr>
          <p:cNvSpPr txBox="1"/>
          <p:nvPr/>
        </p:nvSpPr>
        <p:spPr>
          <a:xfrm rot="16200000">
            <a:off x="9899998" y="1519012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Usage-Opti-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Mized Zone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5F161CD-4D75-574B-931A-FBCC0C284E02}"/>
              </a:ext>
            </a:extLst>
          </p:cNvPr>
          <p:cNvCxnSpPr>
            <a:cxnSpLocks/>
          </p:cNvCxnSpPr>
          <p:nvPr/>
        </p:nvCxnSpPr>
        <p:spPr>
          <a:xfrm>
            <a:off x="10045095" y="2795514"/>
            <a:ext cx="2047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78713C1-71C2-9846-9850-29BD47C9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547" y="1478499"/>
            <a:ext cx="463653" cy="2880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003327C-300D-D24E-B86C-2E209F1236CA}"/>
              </a:ext>
            </a:extLst>
          </p:cNvPr>
          <p:cNvSpPr txBox="1"/>
          <p:nvPr/>
        </p:nvSpPr>
        <p:spPr>
          <a:xfrm>
            <a:off x="11960017" y="1801954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119" name="Picture 118" descr="ildergebnis für bucket storage icon">
            <a:extLst>
              <a:ext uri="{FF2B5EF4-FFF2-40B4-BE49-F238E27FC236}">
                <a16:creationId xmlns:a16="http://schemas.microsoft.com/office/drawing/2014/main" id="{0471D13F-C59A-5948-8402-48C70027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763" y="2858666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E2C938F-7DA4-0645-8168-1CE8FB369425}"/>
              </a:ext>
            </a:extLst>
          </p:cNvPr>
          <p:cNvGrpSpPr/>
          <p:nvPr/>
        </p:nvGrpSpPr>
        <p:grpSpPr>
          <a:xfrm>
            <a:off x="10487753" y="2863608"/>
            <a:ext cx="365055" cy="377030"/>
            <a:chOff x="8908817" y="4694920"/>
            <a:chExt cx="365055" cy="377030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1DF1FE7A-9F9E-E34F-8A6D-6180BE61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08817" y="4747950"/>
              <a:ext cx="324000" cy="32400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44FACA4E-65FC-F240-A1AF-C0B44FD3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49872" y="4694920"/>
              <a:ext cx="324000" cy="324000"/>
            </a:xfrm>
            <a:prstGeom prst="rect">
              <a:avLst/>
            </a:prstGeom>
          </p:spPr>
        </p:pic>
      </p:grpSp>
      <p:pic>
        <p:nvPicPr>
          <p:cNvPr id="123" name="Picture 122" descr="ildergebnis für bucket storage icon">
            <a:extLst>
              <a:ext uri="{FF2B5EF4-FFF2-40B4-BE49-F238E27FC236}">
                <a16:creationId xmlns:a16="http://schemas.microsoft.com/office/drawing/2014/main" id="{87F36C0B-5670-D443-A4D4-F2A51A90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763" y="2145702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126FB20-8177-2A49-B8B6-7DD02C41FC88}"/>
              </a:ext>
            </a:extLst>
          </p:cNvPr>
          <p:cNvGrpSpPr/>
          <p:nvPr/>
        </p:nvGrpSpPr>
        <p:grpSpPr>
          <a:xfrm>
            <a:off x="10480175" y="2139979"/>
            <a:ext cx="380211" cy="371978"/>
            <a:chOff x="8901649" y="3971291"/>
            <a:chExt cx="380211" cy="371978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314C88FA-9958-044F-BB6F-EA89F942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01649" y="4019269"/>
              <a:ext cx="324000" cy="3240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D05A0BB-7E19-D54C-93D8-35D4227D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57860" y="3971291"/>
              <a:ext cx="324000" cy="324000"/>
            </a:xfrm>
            <a:prstGeom prst="rect">
              <a:avLst/>
            </a:prstGeom>
          </p:spPr>
        </p:pic>
      </p:grpSp>
      <p:pic>
        <p:nvPicPr>
          <p:cNvPr id="127" name="Picture 126" descr="ildergebnis für bucket storage icon">
            <a:extLst>
              <a:ext uri="{FF2B5EF4-FFF2-40B4-BE49-F238E27FC236}">
                <a16:creationId xmlns:a16="http://schemas.microsoft.com/office/drawing/2014/main" id="{15930DA4-6299-DF4F-BE57-2C398127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763" y="1419128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5AF601F-9945-D64F-89D5-7F4B001CE294}"/>
              </a:ext>
            </a:extLst>
          </p:cNvPr>
          <p:cNvGrpSpPr/>
          <p:nvPr/>
        </p:nvGrpSpPr>
        <p:grpSpPr>
          <a:xfrm>
            <a:off x="10480175" y="1414656"/>
            <a:ext cx="380211" cy="371978"/>
            <a:chOff x="8903897" y="3245968"/>
            <a:chExt cx="380211" cy="371978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F6B87CA-2E32-424F-9865-796D2E7F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03897" y="3293946"/>
              <a:ext cx="324000" cy="3240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17F01BB-5813-9842-8D6F-4E628783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60108" y="3245968"/>
              <a:ext cx="324000" cy="324000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07550C6D-179A-E944-8BD6-CC5A70C898C8}"/>
              </a:ext>
            </a:extLst>
          </p:cNvPr>
          <p:cNvSpPr txBox="1"/>
          <p:nvPr/>
        </p:nvSpPr>
        <p:spPr>
          <a:xfrm>
            <a:off x="11000776" y="176601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FA1284-0DCF-0446-BA1E-3B0AEE2F123C}"/>
              </a:ext>
            </a:extLst>
          </p:cNvPr>
          <p:cNvSpPr txBox="1"/>
          <p:nvPr/>
        </p:nvSpPr>
        <p:spPr>
          <a:xfrm>
            <a:off x="10554864" y="1842743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99C9BE7-08A3-B744-87A6-0918A52AB3BE}"/>
              </a:ext>
            </a:extLst>
          </p:cNvPr>
          <p:cNvSpPr txBox="1"/>
          <p:nvPr/>
        </p:nvSpPr>
        <p:spPr>
          <a:xfrm>
            <a:off x="11000776" y="2493341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C63F25E-3FC2-9A43-94A7-580E32EB24B3}"/>
              </a:ext>
            </a:extLst>
          </p:cNvPr>
          <p:cNvSpPr txBox="1"/>
          <p:nvPr/>
        </p:nvSpPr>
        <p:spPr>
          <a:xfrm>
            <a:off x="10554864" y="2557362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5DBFB4-A5A1-124B-A6DF-6017F7DEC83E}"/>
              </a:ext>
            </a:extLst>
          </p:cNvPr>
          <p:cNvSpPr txBox="1"/>
          <p:nvPr/>
        </p:nvSpPr>
        <p:spPr>
          <a:xfrm>
            <a:off x="11000776" y="3196746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8778845-1395-D74D-B28E-D994786186B8}"/>
              </a:ext>
            </a:extLst>
          </p:cNvPr>
          <p:cNvSpPr txBox="1"/>
          <p:nvPr/>
        </p:nvSpPr>
        <p:spPr>
          <a:xfrm>
            <a:off x="10554864" y="3276484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E80EAE0-CFDB-BF47-9FE2-E982C2A5C045}"/>
              </a:ext>
            </a:extLst>
          </p:cNvPr>
          <p:cNvCxnSpPr>
            <a:cxnSpLocks/>
          </p:cNvCxnSpPr>
          <p:nvPr/>
        </p:nvCxnSpPr>
        <p:spPr>
          <a:xfrm>
            <a:off x="10045122" y="1261550"/>
            <a:ext cx="2082639" cy="16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7E58CBA-1982-BC45-91B0-5A34348DF2EB}"/>
              </a:ext>
            </a:extLst>
          </p:cNvPr>
          <p:cNvSpPr txBox="1"/>
          <p:nvPr/>
        </p:nvSpPr>
        <p:spPr>
          <a:xfrm rot="16200000">
            <a:off x="9967324" y="720931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Sandbox 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Zone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54F5F038-5823-3F42-B8AB-657D524D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547" y="692517"/>
            <a:ext cx="463653" cy="28800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AED9A906-E05F-DD45-BAC3-4567EF4EFB18}"/>
              </a:ext>
            </a:extLst>
          </p:cNvPr>
          <p:cNvSpPr txBox="1"/>
          <p:nvPr/>
        </p:nvSpPr>
        <p:spPr>
          <a:xfrm>
            <a:off x="11960017" y="1015972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141" name="Picture 140" descr="ildergebnis für bucket storage icon">
            <a:extLst>
              <a:ext uri="{FF2B5EF4-FFF2-40B4-BE49-F238E27FC236}">
                <a16:creationId xmlns:a16="http://schemas.microsoft.com/office/drawing/2014/main" id="{E2A995CD-650F-D44E-AA49-971D15FE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763" y="633146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AD842BBD-2FF3-E240-94C2-8902CD529BD0}"/>
              </a:ext>
            </a:extLst>
          </p:cNvPr>
          <p:cNvSpPr txBox="1"/>
          <p:nvPr/>
        </p:nvSpPr>
        <p:spPr>
          <a:xfrm>
            <a:off x="11000776" y="98002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57172C5-9183-AF44-B885-734F82A4D76F}"/>
              </a:ext>
            </a:extLst>
          </p:cNvPr>
          <p:cNvSpPr txBox="1"/>
          <p:nvPr/>
        </p:nvSpPr>
        <p:spPr>
          <a:xfrm>
            <a:off x="10554864" y="1024892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1482A75-BB69-0447-896E-9138D6A091AC}"/>
              </a:ext>
            </a:extLst>
          </p:cNvPr>
          <p:cNvSpPr txBox="1"/>
          <p:nvPr/>
        </p:nvSpPr>
        <p:spPr>
          <a:xfrm>
            <a:off x="8871415" y="2563719"/>
            <a:ext cx="8463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Transformation</a:t>
            </a:r>
          </a:p>
        </p:txBody>
      </p:sp>
      <p:pic>
        <p:nvPicPr>
          <p:cNvPr id="145" name="Picture 30" descr="Bildergebnis für data transformation icon">
            <a:extLst>
              <a:ext uri="{FF2B5EF4-FFF2-40B4-BE49-F238E27FC236}">
                <a16:creationId xmlns:a16="http://schemas.microsoft.com/office/drawing/2014/main" id="{F9B7DF48-D1A5-7247-B32F-10A746CE1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465" y="2104471"/>
            <a:ext cx="430286" cy="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04C32361-C05F-1F47-ACB6-36DDE97E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547" y="2979957"/>
            <a:ext cx="463653" cy="2880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C969DA69-8E5B-FA48-898B-685A14CEBEBA}"/>
              </a:ext>
            </a:extLst>
          </p:cNvPr>
          <p:cNvSpPr txBox="1"/>
          <p:nvPr/>
        </p:nvSpPr>
        <p:spPr>
          <a:xfrm>
            <a:off x="11960017" y="3293402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64DF699B-6957-FF46-AC3D-F63230B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547" y="2193975"/>
            <a:ext cx="463653" cy="28800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44A3B17E-F45D-3740-8CB3-BF5E5D701288}"/>
              </a:ext>
            </a:extLst>
          </p:cNvPr>
          <p:cNvSpPr txBox="1"/>
          <p:nvPr/>
        </p:nvSpPr>
        <p:spPr>
          <a:xfrm>
            <a:off x="11960017" y="2517430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B4D009A-42E6-1344-A893-B1672D21D79F}"/>
              </a:ext>
            </a:extLst>
          </p:cNvPr>
          <p:cNvCxnSpPr>
            <a:cxnSpLocks/>
          </p:cNvCxnSpPr>
          <p:nvPr/>
        </p:nvCxnSpPr>
        <p:spPr>
          <a:xfrm flipV="1">
            <a:off x="11593790" y="615775"/>
            <a:ext cx="0" cy="2857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D096EE1E-5A7A-4A40-9216-6F7A83A78FC9}"/>
              </a:ext>
            </a:extLst>
          </p:cNvPr>
          <p:cNvSpPr txBox="1"/>
          <p:nvPr/>
        </p:nvSpPr>
        <p:spPr>
          <a:xfrm>
            <a:off x="12568862" y="2126155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 API</a:t>
            </a:r>
          </a:p>
        </p:txBody>
      </p:sp>
      <p:pic>
        <p:nvPicPr>
          <p:cNvPr id="152" name="Picture 12" descr="hnliches Foto">
            <a:extLst>
              <a:ext uri="{FF2B5EF4-FFF2-40B4-BE49-F238E27FC236}">
                <a16:creationId xmlns:a16="http://schemas.microsoft.com/office/drawing/2014/main" id="{7EF48754-7731-0246-ACE3-CAEFAC4B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456" y="1757950"/>
            <a:ext cx="512656" cy="3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156CDCE5-D0EC-D842-9221-3EEBA3934CC3}"/>
              </a:ext>
            </a:extLst>
          </p:cNvPr>
          <p:cNvSpPr txBox="1"/>
          <p:nvPr/>
        </p:nvSpPr>
        <p:spPr>
          <a:xfrm>
            <a:off x="8780041" y="1571242"/>
            <a:ext cx="1077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Machine  Learning /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AI</a:t>
            </a:r>
          </a:p>
        </p:txBody>
      </p:sp>
      <p:pic>
        <p:nvPicPr>
          <p:cNvPr id="154" name="Picture 8" descr="Bildergebnis für machine learning ai symbol  icon">
            <a:extLst>
              <a:ext uri="{FF2B5EF4-FFF2-40B4-BE49-F238E27FC236}">
                <a16:creationId xmlns:a16="http://schemas.microsoft.com/office/drawing/2014/main" id="{0C21C369-E8DC-234E-9AAF-B0DBD6F32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2919" y="1179655"/>
            <a:ext cx="371460" cy="37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D595530-7D2C-4D42-BE93-4570BD5875DE}"/>
              </a:ext>
            </a:extLst>
          </p:cNvPr>
          <p:cNvGrpSpPr/>
          <p:nvPr/>
        </p:nvGrpSpPr>
        <p:grpSpPr>
          <a:xfrm>
            <a:off x="10480175" y="635929"/>
            <a:ext cx="380211" cy="371978"/>
            <a:chOff x="8921128" y="2467241"/>
            <a:chExt cx="380211" cy="371978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E621FBC9-BD3F-F44A-B4A4-7C0CBBCD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21128" y="2515219"/>
              <a:ext cx="324000" cy="324000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7F72C0F7-BBFF-3149-BF2A-8864EF71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77339" y="2467241"/>
              <a:ext cx="324000" cy="324000"/>
            </a:xfrm>
            <a:prstGeom prst="rect">
              <a:avLst/>
            </a:prstGeom>
          </p:spPr>
        </p:pic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AC1F0A5E-6073-D14E-9C80-4BBE4C0690E1}"/>
              </a:ext>
            </a:extLst>
          </p:cNvPr>
          <p:cNvSpPr txBox="1"/>
          <p:nvPr/>
        </p:nvSpPr>
        <p:spPr>
          <a:xfrm>
            <a:off x="6917740" y="2866077"/>
            <a:ext cx="125180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 Virtualization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14BC363-95E0-3E49-837A-91F9B842CC7E}"/>
              </a:ext>
            </a:extLst>
          </p:cNvPr>
          <p:cNvSpPr txBox="1"/>
          <p:nvPr/>
        </p:nvSpPr>
        <p:spPr>
          <a:xfrm>
            <a:off x="6956942" y="1953000"/>
            <a:ext cx="11733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 Capture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D2E4E3-C0ED-4949-8A88-1AA57A6BE1D2}"/>
              </a:ext>
            </a:extLst>
          </p:cNvPr>
          <p:cNvSpPr txBox="1"/>
          <p:nvPr/>
        </p:nvSpPr>
        <p:spPr>
          <a:xfrm>
            <a:off x="7235454" y="4203007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163" name="Picture 1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AA959E4E-E6EB-6445-BAD7-FCF827A5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44854" y="1565087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25A55CD2-5369-7C4E-B5F5-E070AB1ED523}"/>
              </a:ext>
            </a:extLst>
          </p:cNvPr>
          <p:cNvSpPr txBox="1"/>
          <p:nvPr/>
        </p:nvSpPr>
        <p:spPr>
          <a:xfrm>
            <a:off x="7165297" y="6805772"/>
            <a:ext cx="7566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BBD143-D066-044D-A9D1-1AB5F6A714B3}"/>
              </a:ext>
            </a:extLst>
          </p:cNvPr>
          <p:cNvSpPr txBox="1"/>
          <p:nvPr/>
        </p:nvSpPr>
        <p:spPr>
          <a:xfrm>
            <a:off x="7213387" y="7621623"/>
            <a:ext cx="6604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Bus</a:t>
            </a:r>
          </a:p>
        </p:txBody>
      </p:sp>
      <p:pic>
        <p:nvPicPr>
          <p:cNvPr id="166" name="Picture 165" descr="usiness Parallel Tasks icon">
            <a:extLst>
              <a:ext uri="{FF2B5EF4-FFF2-40B4-BE49-F238E27FC236}">
                <a16:creationId xmlns:a16="http://schemas.microsoft.com/office/drawing/2014/main" id="{AD1951BE-A6D6-2747-B816-2E0FEC08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05" y="635971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Image result for esb icon">
            <a:extLst>
              <a:ext uri="{FF2B5EF4-FFF2-40B4-BE49-F238E27FC236}">
                <a16:creationId xmlns:a16="http://schemas.microsoft.com/office/drawing/2014/main" id="{89152E79-8B5F-2442-91BB-B85725CF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80" y="7191705"/>
            <a:ext cx="398050" cy="3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6" descr="Image result for data pipeline icon">
            <a:extLst>
              <a:ext uri="{FF2B5EF4-FFF2-40B4-BE49-F238E27FC236}">
                <a16:creationId xmlns:a16="http://schemas.microsoft.com/office/drawing/2014/main" id="{D4A84BA1-78EA-454A-8BD9-C2FFC316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80" y="3851407"/>
            <a:ext cx="326771" cy="3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ildergebnis für disk symbol">
            <a:extLst>
              <a:ext uri="{FF2B5EF4-FFF2-40B4-BE49-F238E27FC236}">
                <a16:creationId xmlns:a16="http://schemas.microsoft.com/office/drawing/2014/main" id="{BAED8536-28D5-BD42-B41F-F2A78E77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41" y="102113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610D0178-D6DF-3144-9F9E-B5599561832A}"/>
              </a:ext>
            </a:extLst>
          </p:cNvPr>
          <p:cNvSpPr txBox="1"/>
          <p:nvPr/>
        </p:nvSpPr>
        <p:spPr>
          <a:xfrm>
            <a:off x="7200599" y="1392078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Disk Service</a:t>
            </a: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C7122EE9-80D0-1D40-A77A-717E5DC4FF30}"/>
              </a:ext>
            </a:extLst>
          </p:cNvPr>
          <p:cNvSpPr/>
          <p:nvPr/>
        </p:nvSpPr>
        <p:spPr>
          <a:xfrm>
            <a:off x="8262230" y="2069341"/>
            <a:ext cx="41638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AE79A425-4BC0-D945-9930-413D63419954}"/>
              </a:ext>
            </a:extLst>
          </p:cNvPr>
          <p:cNvSpPr/>
          <p:nvPr/>
        </p:nvSpPr>
        <p:spPr>
          <a:xfrm rot="10800000">
            <a:off x="8249153" y="2574532"/>
            <a:ext cx="41638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40A68F7C-B751-F043-8937-0D0EB7E95412}"/>
              </a:ext>
            </a:extLst>
          </p:cNvPr>
          <p:cNvSpPr/>
          <p:nvPr/>
        </p:nvSpPr>
        <p:spPr>
          <a:xfrm>
            <a:off x="8260612" y="4808409"/>
            <a:ext cx="41638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pic>
        <p:nvPicPr>
          <p:cNvPr id="175" name="Picture 16" descr="ildergebnis für microservice symbol">
            <a:extLst>
              <a:ext uri="{FF2B5EF4-FFF2-40B4-BE49-F238E27FC236}">
                <a16:creationId xmlns:a16="http://schemas.microsoft.com/office/drawing/2014/main" id="{2BF54DCE-3F1D-DC40-A53D-70EB5C97C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069" y="608767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5B9511D0-A3A7-CF4A-AD79-0BE3B5EDBB14}"/>
              </a:ext>
            </a:extLst>
          </p:cNvPr>
          <p:cNvSpPr txBox="1"/>
          <p:nvPr/>
        </p:nvSpPr>
        <p:spPr>
          <a:xfrm>
            <a:off x="5528821" y="6472413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Self-Service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Analytics</a:t>
            </a:r>
          </a:p>
        </p:txBody>
      </p:sp>
      <p:pic>
        <p:nvPicPr>
          <p:cNvPr id="180" name="Picture 18" descr="ildergebnis für data visualisation icon">
            <a:extLst>
              <a:ext uri="{FF2B5EF4-FFF2-40B4-BE49-F238E27FC236}">
                <a16:creationId xmlns:a16="http://schemas.microsoft.com/office/drawing/2014/main" id="{A368EC3B-032C-FE45-8893-3DB31E37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69" y="523409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BB2DD66E-1B17-C842-9542-18BD51B67580}"/>
              </a:ext>
            </a:extLst>
          </p:cNvPr>
          <p:cNvSpPr txBox="1"/>
          <p:nvPr/>
        </p:nvSpPr>
        <p:spPr>
          <a:xfrm>
            <a:off x="5435846" y="5658210"/>
            <a:ext cx="878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Streaming Data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Visualization</a:t>
            </a:r>
          </a:p>
        </p:txBody>
      </p:sp>
      <p:pic>
        <p:nvPicPr>
          <p:cNvPr id="182" name="Picture 18" descr="ildergebnis für data visualisation icon">
            <a:extLst>
              <a:ext uri="{FF2B5EF4-FFF2-40B4-BE49-F238E27FC236}">
                <a16:creationId xmlns:a16="http://schemas.microsoft.com/office/drawing/2014/main" id="{A9630B68-CF5A-C641-818F-2F2498EF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54" y="6046024"/>
            <a:ext cx="368294" cy="3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476EA362-C4BB-7241-9528-C2B6B771407B}"/>
              </a:ext>
            </a:extLst>
          </p:cNvPr>
          <p:cNvSpPr txBox="1"/>
          <p:nvPr/>
        </p:nvSpPr>
        <p:spPr>
          <a:xfrm>
            <a:off x="4586841" y="6472413"/>
            <a:ext cx="7053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Batch Data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Visualization</a:t>
            </a:r>
          </a:p>
        </p:txBody>
      </p:sp>
      <p:pic>
        <p:nvPicPr>
          <p:cNvPr id="184" name="Picture 183" descr="ildergebnis für datascience lab icon">
            <a:extLst>
              <a:ext uri="{FF2B5EF4-FFF2-40B4-BE49-F238E27FC236}">
                <a16:creationId xmlns:a16="http://schemas.microsoft.com/office/drawing/2014/main" id="{36FF376B-8A06-CA4A-AA38-15EA8221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01" y="5224912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98F4D7E1-F454-CF48-9E77-EE760D608EEB}"/>
              </a:ext>
            </a:extLst>
          </p:cNvPr>
          <p:cNvSpPr txBox="1"/>
          <p:nvPr/>
        </p:nvSpPr>
        <p:spPr>
          <a:xfrm>
            <a:off x="4564399" y="5658210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Lab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3395C24-2981-F54F-AC70-69F28DF16202}"/>
              </a:ext>
            </a:extLst>
          </p:cNvPr>
          <p:cNvSpPr/>
          <p:nvPr/>
        </p:nvSpPr>
        <p:spPr>
          <a:xfrm rot="10800000">
            <a:off x="6407281" y="7182828"/>
            <a:ext cx="42583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33" name="Right Arrow 232">
            <a:extLst>
              <a:ext uri="{FF2B5EF4-FFF2-40B4-BE49-F238E27FC236}">
                <a16:creationId xmlns:a16="http://schemas.microsoft.com/office/drawing/2014/main" id="{105BEC83-5204-C74D-B9F6-9F6489BC3718}"/>
              </a:ext>
            </a:extLst>
          </p:cNvPr>
          <p:cNvSpPr/>
          <p:nvPr/>
        </p:nvSpPr>
        <p:spPr>
          <a:xfrm>
            <a:off x="3866920" y="3375757"/>
            <a:ext cx="299169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pic>
        <p:nvPicPr>
          <p:cNvPr id="242" name="Picture 16" descr="ildergebnis für microservice symbol">
            <a:extLst>
              <a:ext uri="{FF2B5EF4-FFF2-40B4-BE49-F238E27FC236}">
                <a16:creationId xmlns:a16="http://schemas.microsoft.com/office/drawing/2014/main" id="{8F5E99F2-8E1D-1F43-A448-AECE9D0A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688" y="2889781"/>
            <a:ext cx="397132" cy="3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977F00CF-2848-EB41-8649-9472FE35D5A3}"/>
              </a:ext>
            </a:extLst>
          </p:cNvPr>
          <p:cNvSpPr txBox="1"/>
          <p:nvPr/>
        </p:nvSpPr>
        <p:spPr>
          <a:xfrm>
            <a:off x="14220370" y="3286913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Monitoring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662764A2-4A47-AC43-936F-D4900EF8A272}"/>
              </a:ext>
            </a:extLst>
          </p:cNvPr>
          <p:cNvSpPr txBox="1"/>
          <p:nvPr/>
        </p:nvSpPr>
        <p:spPr>
          <a:xfrm>
            <a:off x="13504134" y="3286913"/>
            <a:ext cx="6540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Diagnostics</a:t>
            </a:r>
          </a:p>
        </p:txBody>
      </p:sp>
      <p:pic>
        <p:nvPicPr>
          <p:cNvPr id="245" name="Picture 30" descr="Image result for diagnostic icon">
            <a:extLst>
              <a:ext uri="{FF2B5EF4-FFF2-40B4-BE49-F238E27FC236}">
                <a16:creationId xmlns:a16="http://schemas.microsoft.com/office/drawing/2014/main" id="{40C4412B-39D5-D748-80D0-EE95C260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5099" y="2860032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F831A97B-CA84-5B44-A6BC-1BC80EAB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285" y="5028256"/>
            <a:ext cx="463653" cy="288000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2392E9E6-6659-8F4B-A06E-21BD9BA1339A}"/>
              </a:ext>
            </a:extLst>
          </p:cNvPr>
          <p:cNvSpPr txBox="1"/>
          <p:nvPr/>
        </p:nvSpPr>
        <p:spPr>
          <a:xfrm>
            <a:off x="9668747" y="5367411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Artifact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Repository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C9EF908C-A733-B444-93E3-74F055C007C0}"/>
              </a:ext>
            </a:extLst>
          </p:cNvPr>
          <p:cNvSpPr txBox="1"/>
          <p:nvPr/>
        </p:nvSpPr>
        <p:spPr>
          <a:xfrm>
            <a:off x="10624657" y="5367411"/>
            <a:ext cx="4231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Catalog</a:t>
            </a:r>
          </a:p>
        </p:txBody>
      </p:sp>
      <p:pic>
        <p:nvPicPr>
          <p:cNvPr id="292" name="Picture 2" descr="Bildergebnis für access management symbol  icon">
            <a:extLst>
              <a:ext uri="{FF2B5EF4-FFF2-40B4-BE49-F238E27FC236}">
                <a16:creationId xmlns:a16="http://schemas.microsoft.com/office/drawing/2014/main" id="{1DB63F2D-6A7E-0447-953C-C4B12B8E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27488" y="4993740"/>
            <a:ext cx="357033" cy="3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37C2C5D3-0F41-064E-9A56-A11D185DF539}"/>
              </a:ext>
            </a:extLst>
          </p:cNvPr>
          <p:cNvSpPr txBox="1"/>
          <p:nvPr/>
        </p:nvSpPr>
        <p:spPr>
          <a:xfrm>
            <a:off x="11379839" y="5367411"/>
            <a:ext cx="4680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Identity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Provider</a:t>
            </a:r>
          </a:p>
        </p:txBody>
      </p:sp>
      <p:pic>
        <p:nvPicPr>
          <p:cNvPr id="294" name="Picture 24" descr="Image result for security token icon">
            <a:extLst>
              <a:ext uri="{FF2B5EF4-FFF2-40B4-BE49-F238E27FC236}">
                <a16:creationId xmlns:a16="http://schemas.microsoft.com/office/drawing/2014/main" id="{A6915DD1-D2E2-7A47-8559-1D68630F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410" y="5022747"/>
            <a:ext cx="400167" cy="29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05C05DA7-F2E7-0944-A74B-451D5D75ACAF}"/>
              </a:ext>
            </a:extLst>
          </p:cNvPr>
          <p:cNvSpPr txBox="1"/>
          <p:nvPr/>
        </p:nvSpPr>
        <p:spPr>
          <a:xfrm>
            <a:off x="12055356" y="5367411"/>
            <a:ext cx="4552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Token</a:t>
            </a:r>
          </a:p>
        </p:txBody>
      </p:sp>
      <p:pic>
        <p:nvPicPr>
          <p:cNvPr id="296" name="Picture 295" descr="Bildergebnis für data encryption symbol  icon">
            <a:extLst>
              <a:ext uri="{FF2B5EF4-FFF2-40B4-BE49-F238E27FC236}">
                <a16:creationId xmlns:a16="http://schemas.microsoft.com/office/drawing/2014/main" id="{2A682728-50A2-7143-90C5-ABF4A620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346" y="4225691"/>
            <a:ext cx="404940" cy="4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TextBox 2">
            <a:extLst>
              <a:ext uri="{FF2B5EF4-FFF2-40B4-BE49-F238E27FC236}">
                <a16:creationId xmlns:a16="http://schemas.microsoft.com/office/drawing/2014/main" id="{A6498BD4-35CA-8648-A467-74716EBE2F8D}"/>
              </a:ext>
            </a:extLst>
          </p:cNvPr>
          <p:cNvSpPr txBox="1"/>
          <p:nvPr/>
        </p:nvSpPr>
        <p:spPr>
          <a:xfrm>
            <a:off x="12016867" y="4675918"/>
            <a:ext cx="602729" cy="1384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Encryption</a:t>
            </a:r>
          </a:p>
        </p:txBody>
      </p:sp>
      <p:pic>
        <p:nvPicPr>
          <p:cNvPr id="298" name="Picture 21">
            <a:extLst>
              <a:ext uri="{FF2B5EF4-FFF2-40B4-BE49-F238E27FC236}">
                <a16:creationId xmlns:a16="http://schemas.microsoft.com/office/drawing/2014/main" id="{33BD7401-24E3-5D41-A93C-FAACBE08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54" y="5017073"/>
            <a:ext cx="310366" cy="31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3FB7B820-FA7A-3642-A795-CCAFBCB6765A}"/>
              </a:ext>
            </a:extLst>
          </p:cNvPr>
          <p:cNvSpPr txBox="1"/>
          <p:nvPr/>
        </p:nvSpPr>
        <p:spPr>
          <a:xfrm>
            <a:off x="11239401" y="4675918"/>
            <a:ext cx="6796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Policy Mgmt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53061F7B-92CE-304D-8269-B43EF36B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092" y="5028256"/>
            <a:ext cx="463653" cy="288000"/>
          </a:xfrm>
          <a:prstGeom prst="rect">
            <a:avLst/>
          </a:prstGeom>
        </p:spPr>
      </p:pic>
      <p:sp>
        <p:nvSpPr>
          <p:cNvPr id="302" name="TextBox 301">
            <a:extLst>
              <a:ext uri="{FF2B5EF4-FFF2-40B4-BE49-F238E27FC236}">
                <a16:creationId xmlns:a16="http://schemas.microsoft.com/office/drawing/2014/main" id="{80EBB45E-F8C0-0747-808B-C2372DFB18BF}"/>
              </a:ext>
            </a:extLst>
          </p:cNvPr>
          <p:cNvSpPr txBox="1"/>
          <p:nvPr/>
        </p:nvSpPr>
        <p:spPr>
          <a:xfrm>
            <a:off x="8890590" y="5367411"/>
            <a:ext cx="461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Registry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8E9E572-FD3E-ED4F-BA2A-6DCBCE620844}"/>
              </a:ext>
            </a:extLst>
          </p:cNvPr>
          <p:cNvSpPr txBox="1"/>
          <p:nvPr/>
        </p:nvSpPr>
        <p:spPr>
          <a:xfrm>
            <a:off x="10419326" y="4675918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Event Catalog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877D627-C3FE-164D-9FDB-7B4F0D7CA946}"/>
              </a:ext>
            </a:extLst>
          </p:cNvPr>
          <p:cNvSpPr txBox="1"/>
          <p:nvPr/>
        </p:nvSpPr>
        <p:spPr>
          <a:xfrm>
            <a:off x="9617451" y="4675918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40D3141-8016-D447-9876-13C6BD39354B}"/>
              </a:ext>
            </a:extLst>
          </p:cNvPr>
          <p:cNvSpPr txBox="1"/>
          <p:nvPr/>
        </p:nvSpPr>
        <p:spPr>
          <a:xfrm>
            <a:off x="8805091" y="467591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Lineage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5E37431-6852-9043-BDD9-072B3B44E37D}"/>
              </a:ext>
            </a:extLst>
          </p:cNvPr>
          <p:cNvCxnSpPr>
            <a:cxnSpLocks/>
          </p:cNvCxnSpPr>
          <p:nvPr/>
        </p:nvCxnSpPr>
        <p:spPr>
          <a:xfrm>
            <a:off x="6951472" y="3592385"/>
            <a:ext cx="11843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A470E9E5-4C8D-0E4C-8DF2-7689E39637D9}"/>
              </a:ext>
            </a:extLst>
          </p:cNvPr>
          <p:cNvCxnSpPr>
            <a:cxnSpLocks/>
          </p:cNvCxnSpPr>
          <p:nvPr/>
        </p:nvCxnSpPr>
        <p:spPr>
          <a:xfrm>
            <a:off x="6972111" y="6046024"/>
            <a:ext cx="11843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ight Arrow 314">
            <a:extLst>
              <a:ext uri="{FF2B5EF4-FFF2-40B4-BE49-F238E27FC236}">
                <a16:creationId xmlns:a16="http://schemas.microsoft.com/office/drawing/2014/main" id="{2851A63D-0D3C-7E47-A37B-2E1AC76E24E5}"/>
              </a:ext>
            </a:extLst>
          </p:cNvPr>
          <p:cNvSpPr/>
          <p:nvPr/>
        </p:nvSpPr>
        <p:spPr>
          <a:xfrm rot="16200000">
            <a:off x="11144312" y="3601493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24E635E-273B-A54E-86E4-FB6AF78EA902}"/>
              </a:ext>
            </a:extLst>
          </p:cNvPr>
          <p:cNvCxnSpPr>
            <a:cxnSpLocks/>
          </p:cNvCxnSpPr>
          <p:nvPr/>
        </p:nvCxnSpPr>
        <p:spPr>
          <a:xfrm>
            <a:off x="12703556" y="3960219"/>
            <a:ext cx="0" cy="16001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ildergebnis für data lineage icon">
            <a:extLst>
              <a:ext uri="{FF2B5EF4-FFF2-40B4-BE49-F238E27FC236}">
                <a16:creationId xmlns:a16="http://schemas.microsoft.com/office/drawing/2014/main" id="{C65866D3-327A-3F49-ADC8-488920E1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319" y="4272957"/>
            <a:ext cx="318250" cy="3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catalog icon">
            <a:extLst>
              <a:ext uri="{FF2B5EF4-FFF2-40B4-BE49-F238E27FC236}">
                <a16:creationId xmlns:a16="http://schemas.microsoft.com/office/drawing/2014/main" id="{0742DEFE-7FED-B04C-8DA0-9B0946B4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851" y="4253398"/>
            <a:ext cx="474521" cy="3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" name="Picture 4" descr="Bildergebnis für catalog icon">
            <a:extLst>
              <a:ext uri="{FF2B5EF4-FFF2-40B4-BE49-F238E27FC236}">
                <a16:creationId xmlns:a16="http://schemas.microsoft.com/office/drawing/2014/main" id="{7028312E-3EA5-B446-B0F1-0C1C68EC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628" y="4244509"/>
            <a:ext cx="474521" cy="3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DDDBBD63-B5B3-E444-9109-21AE938DC8CE}"/>
              </a:ext>
            </a:extLst>
          </p:cNvPr>
          <p:cNvSpPr txBox="1"/>
          <p:nvPr/>
        </p:nvSpPr>
        <p:spPr>
          <a:xfrm>
            <a:off x="12804403" y="536741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Build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321" name="Picture 16" descr="Image result for rack icon">
            <a:extLst>
              <a:ext uri="{FF2B5EF4-FFF2-40B4-BE49-F238E27FC236}">
                <a16:creationId xmlns:a16="http://schemas.microsoft.com/office/drawing/2014/main" id="{11515A21-434C-8E4B-9B6E-6B821BC9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618" y="4250583"/>
            <a:ext cx="308933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" name="TextBox 321">
            <a:extLst>
              <a:ext uri="{FF2B5EF4-FFF2-40B4-BE49-F238E27FC236}">
                <a16:creationId xmlns:a16="http://schemas.microsoft.com/office/drawing/2014/main" id="{E8DEE9AA-30A3-1643-B623-9E2B0DCE97D4}"/>
              </a:ext>
            </a:extLst>
          </p:cNvPr>
          <p:cNvSpPr txBox="1"/>
          <p:nvPr/>
        </p:nvSpPr>
        <p:spPr>
          <a:xfrm>
            <a:off x="12825807" y="4606668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Platform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323" name="Picture 322">
            <a:extLst>
              <a:ext uri="{FF2B5EF4-FFF2-40B4-BE49-F238E27FC236}">
                <a16:creationId xmlns:a16="http://schemas.microsoft.com/office/drawing/2014/main" id="{EBB4BFF8-404B-684A-88FA-3E32939C84F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16200000">
            <a:off x="14477985" y="4998197"/>
            <a:ext cx="288000" cy="288000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0588F044-4872-924F-B191-5A86352602F6}"/>
              </a:ext>
            </a:extLst>
          </p:cNvPr>
          <p:cNvSpPr txBox="1"/>
          <p:nvPr/>
        </p:nvSpPr>
        <p:spPr>
          <a:xfrm>
            <a:off x="14309700" y="5367411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Deployment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D2FFD25-4946-E749-9062-52AFC76010F5}"/>
              </a:ext>
            </a:extLst>
          </p:cNvPr>
          <p:cNvSpPr txBox="1"/>
          <p:nvPr/>
        </p:nvSpPr>
        <p:spPr>
          <a:xfrm>
            <a:off x="13517612" y="5367411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Test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326" name="Picture 12">
            <a:extLst>
              <a:ext uri="{FF2B5EF4-FFF2-40B4-BE49-F238E27FC236}">
                <a16:creationId xmlns:a16="http://schemas.microsoft.com/office/drawing/2014/main" id="{0B88D4F0-4185-0442-A001-51DCF4746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142" y="4938696"/>
            <a:ext cx="396000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7" name="Picture 18" descr="Image result for test icon">
            <a:extLst>
              <a:ext uri="{FF2B5EF4-FFF2-40B4-BE49-F238E27FC236}">
                <a16:creationId xmlns:a16="http://schemas.microsoft.com/office/drawing/2014/main" id="{AEA450E6-22F5-CF4E-A86C-00A24C7B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786" y="4992201"/>
            <a:ext cx="27582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545336F8-E9A1-924E-A9A5-4B25563B58A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16200000">
            <a:off x="13761626" y="4225067"/>
            <a:ext cx="324000" cy="324000"/>
          </a:xfrm>
          <a:prstGeom prst="rect">
            <a:avLst/>
          </a:prstGeom>
        </p:spPr>
      </p:pic>
      <p:sp>
        <p:nvSpPr>
          <p:cNvPr id="329" name="TextBox 328">
            <a:extLst>
              <a:ext uri="{FF2B5EF4-FFF2-40B4-BE49-F238E27FC236}">
                <a16:creationId xmlns:a16="http://schemas.microsoft.com/office/drawing/2014/main" id="{F4A42616-9BC0-554C-B679-221FF1DE5A54}"/>
              </a:ext>
            </a:extLst>
          </p:cNvPr>
          <p:cNvSpPr txBox="1"/>
          <p:nvPr/>
        </p:nvSpPr>
        <p:spPr>
          <a:xfrm>
            <a:off x="13627512" y="4606668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Artifact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Generator</a:t>
            </a:r>
          </a:p>
        </p:txBody>
      </p:sp>
      <p:sp>
        <p:nvSpPr>
          <p:cNvPr id="234" name="Right Arrow 233">
            <a:extLst>
              <a:ext uri="{FF2B5EF4-FFF2-40B4-BE49-F238E27FC236}">
                <a16:creationId xmlns:a16="http://schemas.microsoft.com/office/drawing/2014/main" id="{E4388684-21BD-D54F-AD51-F479ECEFBD36}"/>
              </a:ext>
            </a:extLst>
          </p:cNvPr>
          <p:cNvSpPr/>
          <p:nvPr/>
        </p:nvSpPr>
        <p:spPr>
          <a:xfrm rot="5400000">
            <a:off x="13558607" y="5865426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35" name="Right Arrow 234">
            <a:extLst>
              <a:ext uri="{FF2B5EF4-FFF2-40B4-BE49-F238E27FC236}">
                <a16:creationId xmlns:a16="http://schemas.microsoft.com/office/drawing/2014/main" id="{B176603E-6C5D-0541-B321-6B4CFD0813A1}"/>
              </a:ext>
            </a:extLst>
          </p:cNvPr>
          <p:cNvSpPr/>
          <p:nvPr/>
        </p:nvSpPr>
        <p:spPr>
          <a:xfrm rot="5400000">
            <a:off x="11353041" y="5883797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641E499A-E01C-A94C-B3D1-2EE5F96C9475}"/>
              </a:ext>
            </a:extLst>
          </p:cNvPr>
          <p:cNvSpPr/>
          <p:nvPr/>
        </p:nvSpPr>
        <p:spPr>
          <a:xfrm rot="5400000">
            <a:off x="9708318" y="5894867"/>
            <a:ext cx="25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pic>
        <p:nvPicPr>
          <p:cNvPr id="237" name="Picture 2" descr="Ähnliches Foto">
            <a:extLst>
              <a:ext uri="{FF2B5EF4-FFF2-40B4-BE49-F238E27FC236}">
                <a16:creationId xmlns:a16="http://schemas.microsoft.com/office/drawing/2014/main" id="{71AAE141-DC1F-794E-968C-83E4FD79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46" y="235674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297EA29-C11F-3044-A113-DDFED00C8E82}"/>
              </a:ext>
            </a:extLst>
          </p:cNvPr>
          <p:cNvGrpSpPr/>
          <p:nvPr/>
        </p:nvGrpSpPr>
        <p:grpSpPr>
          <a:xfrm>
            <a:off x="7399219" y="5307344"/>
            <a:ext cx="288846" cy="285685"/>
            <a:chOff x="5926904" y="2540197"/>
            <a:chExt cx="781814" cy="720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EF428FE2-2BEC-F948-BA43-91CD420F05D4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6407664-2BE9-8E49-AD8B-ADB27F07DAB2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14A4BD87-81AC-9A42-80C6-939E29FBBC9B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32AEA3D-7C03-3547-A6D1-9B8BE38D8D33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8ADA07E-24E4-384E-A5F7-C1CC658347B6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5B7560F-FBCE-F444-B294-30FF4BED6254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7F222D5-CE0A-0D41-B179-51F1A29DE189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820A387-2E8B-6A44-BC3A-49E866F280ED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6CDBE12A-778F-A842-AE9D-D2E43E1EE549}"/>
              </a:ext>
            </a:extLst>
          </p:cNvPr>
          <p:cNvSpPr txBox="1"/>
          <p:nvPr/>
        </p:nvSpPr>
        <p:spPr>
          <a:xfrm>
            <a:off x="7258308" y="5670110"/>
            <a:ext cx="5706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Hub</a:t>
            </a:r>
          </a:p>
        </p:txBody>
      </p:sp>
      <p:pic>
        <p:nvPicPr>
          <p:cNvPr id="252" name="Picture 25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7AC6A8-06A6-1C4A-9B30-712693E62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26596" y="4443728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AD0D00AD-2249-E04E-A61A-46684AD4A6BB}"/>
              </a:ext>
            </a:extLst>
          </p:cNvPr>
          <p:cNvSpPr txBox="1"/>
          <p:nvPr/>
        </p:nvSpPr>
        <p:spPr>
          <a:xfrm>
            <a:off x="7227225" y="4856029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Messaging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7713C9E-1528-9A41-98FC-C06BFD48CB1A}"/>
              </a:ext>
            </a:extLst>
          </p:cNvPr>
          <p:cNvSpPr txBox="1"/>
          <p:nvPr/>
        </p:nvSpPr>
        <p:spPr>
          <a:xfrm>
            <a:off x="13343659" y="7550461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255" name="Picture 6" descr="Image result for data pipeline icon">
            <a:extLst>
              <a:ext uri="{FF2B5EF4-FFF2-40B4-BE49-F238E27FC236}">
                <a16:creationId xmlns:a16="http://schemas.microsoft.com/office/drawing/2014/main" id="{715C54AA-56E5-0747-81C3-D1834DEB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785" y="7198861"/>
            <a:ext cx="326771" cy="3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E3613A5F-8532-884F-A733-C3E4F25047B0}"/>
              </a:ext>
            </a:extLst>
          </p:cNvPr>
          <p:cNvSpPr/>
          <p:nvPr/>
        </p:nvSpPr>
        <p:spPr>
          <a:xfrm>
            <a:off x="1930815" y="326158"/>
            <a:ext cx="1858462" cy="8707583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Sources</a:t>
            </a: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2A333931-8212-F042-B116-057380E48013}"/>
              </a:ext>
            </a:extLst>
          </p:cNvPr>
          <p:cNvSpPr txBox="1"/>
          <p:nvPr/>
        </p:nvSpPr>
        <p:spPr>
          <a:xfrm flipH="1">
            <a:off x="3058274" y="2439929"/>
            <a:ext cx="5370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Extract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5C7F32A-7EE2-3648-85F4-16776DB9E705}"/>
              </a:ext>
            </a:extLst>
          </p:cNvPr>
          <p:cNvSpPr txBox="1"/>
          <p:nvPr/>
        </p:nvSpPr>
        <p:spPr>
          <a:xfrm flipH="1">
            <a:off x="3144956" y="1686317"/>
            <a:ext cx="3842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</a:t>
            </a: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A50779CA-555C-E149-800B-96523D0F83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24126" y="1229464"/>
            <a:ext cx="409589" cy="396000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21854324-381D-7341-A4F8-17FC48568B25}"/>
              </a:ext>
            </a:extLst>
          </p:cNvPr>
          <p:cNvSpPr txBox="1"/>
          <p:nvPr/>
        </p:nvSpPr>
        <p:spPr>
          <a:xfrm>
            <a:off x="2188413" y="4693970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Device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456FD6E-FCE3-7E4F-BDF5-1845BBB549DC}"/>
              </a:ext>
            </a:extLst>
          </p:cNvPr>
          <p:cNvCxnSpPr>
            <a:cxnSpLocks/>
            <a:stCxn id="284" idx="2"/>
          </p:cNvCxnSpPr>
          <p:nvPr/>
        </p:nvCxnSpPr>
        <p:spPr>
          <a:xfrm flipV="1">
            <a:off x="2860046" y="873849"/>
            <a:ext cx="33290" cy="81598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4" name="Picture 32" descr="ildergebnis für robot arm symbol">
            <a:extLst>
              <a:ext uri="{FF2B5EF4-FFF2-40B4-BE49-F238E27FC236}">
                <a16:creationId xmlns:a16="http://schemas.microsoft.com/office/drawing/2014/main" id="{EF35615E-AB27-3744-A600-0BF3AF55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69" y="5097025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A6652DFC-087E-E94A-988E-E550B69D558F}"/>
              </a:ext>
            </a:extLst>
          </p:cNvPr>
          <p:cNvSpPr txBox="1"/>
          <p:nvPr/>
        </p:nvSpPr>
        <p:spPr>
          <a:xfrm>
            <a:off x="1917337" y="5559290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Robot</a:t>
            </a:r>
          </a:p>
        </p:txBody>
      </p:sp>
      <p:pic>
        <p:nvPicPr>
          <p:cNvPr id="307" name="Picture 34" descr="ildergebnis für windpark symbol">
            <a:extLst>
              <a:ext uri="{FF2B5EF4-FFF2-40B4-BE49-F238E27FC236}">
                <a16:creationId xmlns:a16="http://schemas.microsoft.com/office/drawing/2014/main" id="{0523647A-5432-A942-BED4-DEE4EFCFF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87" y="5816699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43EEC06A-C9D5-A84E-BE1F-6BAD0374EC10}"/>
              </a:ext>
            </a:extLst>
          </p:cNvPr>
          <p:cNvSpPr txBox="1"/>
          <p:nvPr/>
        </p:nvSpPr>
        <p:spPr>
          <a:xfrm>
            <a:off x="1926481" y="6289808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Wind park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5D29F4F4-6520-F64F-B08D-D4FFA9AB0768}"/>
              </a:ext>
            </a:extLst>
          </p:cNvPr>
          <p:cNvSpPr/>
          <p:nvPr/>
        </p:nvSpPr>
        <p:spPr>
          <a:xfrm>
            <a:off x="3097599" y="732799"/>
            <a:ext cx="4619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Bulk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D1B61168-F939-E442-94D0-23DDDBE899D4}"/>
              </a:ext>
            </a:extLst>
          </p:cNvPr>
          <p:cNvSpPr/>
          <p:nvPr/>
        </p:nvSpPr>
        <p:spPr>
          <a:xfrm>
            <a:off x="3027833" y="5381191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latin typeface="Arial" charset="0"/>
                <a:ea typeface="Arial" charset="0"/>
                <a:cs typeface="Arial" charset="0"/>
              </a:rPr>
              <a:t>Stream</a:t>
            </a:r>
            <a:endParaRPr lang="en-US" sz="900" b="1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9E03C581-8904-824F-9C6A-C4265DB0369D}"/>
              </a:ext>
            </a:extLst>
          </p:cNvPr>
          <p:cNvCxnSpPr/>
          <p:nvPr/>
        </p:nvCxnSpPr>
        <p:spPr>
          <a:xfrm>
            <a:off x="2886096" y="4202707"/>
            <a:ext cx="883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B0413DC-6CBB-6A4B-B18B-13DD8A1B63FD}"/>
              </a:ext>
            </a:extLst>
          </p:cNvPr>
          <p:cNvCxnSpPr/>
          <p:nvPr/>
        </p:nvCxnSpPr>
        <p:spPr>
          <a:xfrm>
            <a:off x="2889449" y="5344553"/>
            <a:ext cx="883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CE5FAC6-22BF-AE43-83F5-3DB12A00C892}"/>
              </a:ext>
            </a:extLst>
          </p:cNvPr>
          <p:cNvSpPr/>
          <p:nvPr/>
        </p:nvSpPr>
        <p:spPr>
          <a:xfrm>
            <a:off x="2980396" y="4237386"/>
            <a:ext cx="675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2" name="Picture 26" descr="ildergebnis für smart city symbol">
            <a:extLst>
              <a:ext uri="{FF2B5EF4-FFF2-40B4-BE49-F238E27FC236}">
                <a16:creationId xmlns:a16="http://schemas.microsoft.com/office/drawing/2014/main" id="{055AFEA7-5C54-0045-80E1-ADCEEE7E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42" y="6481794"/>
            <a:ext cx="474326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" name="Picture 44" descr="ildergebnis für twitter symbol">
            <a:extLst>
              <a:ext uri="{FF2B5EF4-FFF2-40B4-BE49-F238E27FC236}">
                <a16:creationId xmlns:a16="http://schemas.microsoft.com/office/drawing/2014/main" id="{DF1E57E2-FED2-B542-A24E-C16B862F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73" y="819473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8AB4D228-41D8-6B44-BBA2-BC5B54213CCE}"/>
              </a:ext>
            </a:extLst>
          </p:cNvPr>
          <p:cNvSpPr txBox="1"/>
          <p:nvPr/>
        </p:nvSpPr>
        <p:spPr>
          <a:xfrm>
            <a:off x="2100590" y="8650062"/>
            <a:ext cx="617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Media</a:t>
            </a:r>
          </a:p>
        </p:txBody>
      </p:sp>
      <p:pic>
        <p:nvPicPr>
          <p:cNvPr id="335" name="Picture 2" descr="ildergebnis für mobile app symbol">
            <a:extLst>
              <a:ext uri="{FF2B5EF4-FFF2-40B4-BE49-F238E27FC236}">
                <a16:creationId xmlns:a16="http://schemas.microsoft.com/office/drawing/2014/main" id="{681795D2-2363-9D49-AA19-6009AB6D7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97" y="42813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8AECD2CB-7B79-7B4F-8F7B-A4E721BF4920}"/>
              </a:ext>
            </a:extLst>
          </p:cNvPr>
          <p:cNvSpPr txBox="1"/>
          <p:nvPr/>
        </p:nvSpPr>
        <p:spPr>
          <a:xfrm>
            <a:off x="2104518" y="701826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Smart City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Sensor</a:t>
            </a:r>
          </a:p>
        </p:txBody>
      </p:sp>
      <p:pic>
        <p:nvPicPr>
          <p:cNvPr id="337" name="Picture 48" descr="ildergebnis für stock market  symbol">
            <a:extLst>
              <a:ext uri="{FF2B5EF4-FFF2-40B4-BE49-F238E27FC236}">
                <a16:creationId xmlns:a16="http://schemas.microsoft.com/office/drawing/2014/main" id="{72AF6A0F-B180-8540-858C-E6FE9B62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60" y="7443979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TextBox 337">
            <a:extLst>
              <a:ext uri="{FF2B5EF4-FFF2-40B4-BE49-F238E27FC236}">
                <a16:creationId xmlns:a16="http://schemas.microsoft.com/office/drawing/2014/main" id="{E05A8934-7322-F649-BD71-3A58BA5E8FDC}"/>
              </a:ext>
            </a:extLst>
          </p:cNvPr>
          <p:cNvSpPr txBox="1"/>
          <p:nvPr/>
        </p:nvSpPr>
        <p:spPr>
          <a:xfrm>
            <a:off x="1990212" y="7900789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Market Feed</a:t>
            </a:r>
          </a:p>
        </p:txBody>
      </p:sp>
      <p:pic>
        <p:nvPicPr>
          <p:cNvPr id="339" name="Picture 6" descr="Bildergebnis für icon disk">
            <a:extLst>
              <a:ext uri="{FF2B5EF4-FFF2-40B4-BE49-F238E27FC236}">
                <a16:creationId xmlns:a16="http://schemas.microsoft.com/office/drawing/2014/main" id="{CA8670AC-7216-344F-9A96-ABD7DC58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79" y="296499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E760185A-EA57-AE48-A224-55D6180C78CB}"/>
              </a:ext>
            </a:extLst>
          </p:cNvPr>
          <p:cNvSpPr txBox="1"/>
          <p:nvPr/>
        </p:nvSpPr>
        <p:spPr>
          <a:xfrm flipH="1">
            <a:off x="3069351" y="3480257"/>
            <a:ext cx="537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Disk</a:t>
            </a:r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6FD063E6-2669-394A-A60F-37E63B4AF7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6002" y="1961455"/>
            <a:ext cx="428197" cy="428197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9C58353F-5C4D-3D44-9D51-8A970480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015" y="2140104"/>
            <a:ext cx="203386" cy="203386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35863135-7A1C-0C48-8DA6-160A5C67B700}"/>
              </a:ext>
            </a:extLst>
          </p:cNvPr>
          <p:cNvSpPr txBox="1"/>
          <p:nvPr/>
        </p:nvSpPr>
        <p:spPr>
          <a:xfrm flipH="1">
            <a:off x="2953291" y="4958538"/>
            <a:ext cx="7643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/ Service</a:t>
            </a:r>
          </a:p>
        </p:txBody>
      </p:sp>
      <p:pic>
        <p:nvPicPr>
          <p:cNvPr id="344" name="Picture 12" descr="hnliches Foto">
            <a:extLst>
              <a:ext uri="{FF2B5EF4-FFF2-40B4-BE49-F238E27FC236}">
                <a16:creationId xmlns:a16="http://schemas.microsoft.com/office/drawing/2014/main" id="{92A9B47B-3CBB-D149-8AFB-5FEEFC49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070" y="4585114"/>
            <a:ext cx="459397" cy="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" name="Picture 4" descr="Related image">
            <a:extLst>
              <a:ext uri="{FF2B5EF4-FFF2-40B4-BE49-F238E27FC236}">
                <a16:creationId xmlns:a16="http://schemas.microsoft.com/office/drawing/2014/main" id="{9D7AD726-5C2C-0A47-A3C8-E8983368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06" y="2583121"/>
            <a:ext cx="277399" cy="31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TextBox 345">
            <a:extLst>
              <a:ext uri="{FF2B5EF4-FFF2-40B4-BE49-F238E27FC236}">
                <a16:creationId xmlns:a16="http://schemas.microsoft.com/office/drawing/2014/main" id="{C67EEF0D-B13A-5A44-ABCB-6672B93ACB9B}"/>
              </a:ext>
            </a:extLst>
          </p:cNvPr>
          <p:cNvSpPr txBox="1"/>
          <p:nvPr/>
        </p:nvSpPr>
        <p:spPr>
          <a:xfrm>
            <a:off x="2047493" y="2922316"/>
            <a:ext cx="660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eCommerce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Shop</a:t>
            </a:r>
          </a:p>
        </p:txBody>
      </p:sp>
      <p:pic>
        <p:nvPicPr>
          <p:cNvPr id="347" name="Picture 24" descr="Image result for warehouse management system icon logo">
            <a:extLst>
              <a:ext uri="{FF2B5EF4-FFF2-40B4-BE49-F238E27FC236}">
                <a16:creationId xmlns:a16="http://schemas.microsoft.com/office/drawing/2014/main" id="{8B72E329-A087-F54C-843D-F97018D8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08" y="1745636"/>
            <a:ext cx="390806" cy="3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" name="TextBox 347">
            <a:extLst>
              <a:ext uri="{FF2B5EF4-FFF2-40B4-BE49-F238E27FC236}">
                <a16:creationId xmlns:a16="http://schemas.microsoft.com/office/drawing/2014/main" id="{01DDE8E7-E41C-F449-926F-0291E5BC395E}"/>
              </a:ext>
            </a:extLst>
          </p:cNvPr>
          <p:cNvSpPr txBox="1"/>
          <p:nvPr/>
        </p:nvSpPr>
        <p:spPr>
          <a:xfrm>
            <a:off x="2025051" y="2128594"/>
            <a:ext cx="7053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Warehouse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Management</a:t>
            </a:r>
          </a:p>
        </p:txBody>
      </p:sp>
      <p:pic>
        <p:nvPicPr>
          <p:cNvPr id="349" name="Picture 6" descr="Image result for customer relationship management icon logo">
            <a:extLst>
              <a:ext uri="{FF2B5EF4-FFF2-40B4-BE49-F238E27FC236}">
                <a16:creationId xmlns:a16="http://schemas.microsoft.com/office/drawing/2014/main" id="{C70CABAB-D7A8-F34D-AF9A-2730565A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51" y="1083724"/>
            <a:ext cx="379121" cy="4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0" name="TextBox 349">
            <a:extLst>
              <a:ext uri="{FF2B5EF4-FFF2-40B4-BE49-F238E27FC236}">
                <a16:creationId xmlns:a16="http://schemas.microsoft.com/office/drawing/2014/main" id="{6C706AA6-ED29-A74A-9A44-6A3EA1811448}"/>
              </a:ext>
            </a:extLst>
          </p:cNvPr>
          <p:cNvSpPr txBox="1"/>
          <p:nvPr/>
        </p:nvSpPr>
        <p:spPr>
          <a:xfrm>
            <a:off x="2025051" y="1508617"/>
            <a:ext cx="7053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CRM</a:t>
            </a:r>
          </a:p>
        </p:txBody>
      </p:sp>
      <p:pic>
        <p:nvPicPr>
          <p:cNvPr id="351" name="Picture 12" descr="Image result for ecommerce icon logo">
            <a:extLst>
              <a:ext uri="{FF2B5EF4-FFF2-40B4-BE49-F238E27FC236}">
                <a16:creationId xmlns:a16="http://schemas.microsoft.com/office/drawing/2014/main" id="{CC7FA94E-3C57-2E41-B43E-4654D6E8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96" y="2519091"/>
            <a:ext cx="353631" cy="35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A0F2290-329D-E647-9E8B-8515B98D4D9F}"/>
              </a:ext>
            </a:extLst>
          </p:cNvPr>
          <p:cNvCxnSpPr/>
          <p:nvPr/>
        </p:nvCxnSpPr>
        <p:spPr>
          <a:xfrm>
            <a:off x="1967535" y="3313553"/>
            <a:ext cx="883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ectangle 352">
            <a:extLst>
              <a:ext uri="{FF2B5EF4-FFF2-40B4-BE49-F238E27FC236}">
                <a16:creationId xmlns:a16="http://schemas.microsoft.com/office/drawing/2014/main" id="{9E2D7166-D60B-5648-9A00-FE0D2268B72B}"/>
              </a:ext>
            </a:extLst>
          </p:cNvPr>
          <p:cNvSpPr/>
          <p:nvPr/>
        </p:nvSpPr>
        <p:spPr>
          <a:xfrm>
            <a:off x="2124265" y="742021"/>
            <a:ext cx="6238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Legacy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AB8D375-D776-FA44-A394-75E497A71C32}"/>
              </a:ext>
            </a:extLst>
          </p:cNvPr>
          <p:cNvSpPr/>
          <p:nvPr/>
        </p:nvSpPr>
        <p:spPr>
          <a:xfrm>
            <a:off x="1961025" y="3305711"/>
            <a:ext cx="8962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External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5" name="Picture 354">
            <a:extLst>
              <a:ext uri="{FF2B5EF4-FFF2-40B4-BE49-F238E27FC236}">
                <a16:creationId xmlns:a16="http://schemas.microsoft.com/office/drawing/2014/main" id="{D60F807D-A622-7A48-AA48-A495023C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41" y="7127018"/>
            <a:ext cx="432000" cy="292310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B91A36D9-7615-7846-964E-B24C819C2103}"/>
              </a:ext>
            </a:extLst>
          </p:cNvPr>
          <p:cNvSpPr txBox="1"/>
          <p:nvPr/>
        </p:nvSpPr>
        <p:spPr>
          <a:xfrm flipH="1">
            <a:off x="3086307" y="7472061"/>
            <a:ext cx="537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5EA4AC91-300F-3F41-BB01-B7CBDCE06728}"/>
              </a:ext>
            </a:extLst>
          </p:cNvPr>
          <p:cNvSpPr txBox="1"/>
          <p:nvPr/>
        </p:nvSpPr>
        <p:spPr>
          <a:xfrm flipH="1">
            <a:off x="3158030" y="8159517"/>
            <a:ext cx="3842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</a:t>
            </a:r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2F3308B4-22B2-3046-AD59-17D16A6FFC3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2140" y="7735643"/>
            <a:ext cx="396000" cy="396000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D2146451-82AE-984F-914F-F60A722CB1DD}"/>
              </a:ext>
            </a:extLst>
          </p:cNvPr>
          <p:cNvSpPr txBox="1"/>
          <p:nvPr/>
        </p:nvSpPr>
        <p:spPr>
          <a:xfrm flipH="1">
            <a:off x="2974263" y="6635214"/>
            <a:ext cx="7428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Message</a:t>
            </a:r>
          </a:p>
        </p:txBody>
      </p:sp>
      <p:pic>
        <p:nvPicPr>
          <p:cNvPr id="360" name="Picture 16" descr="Image result for message  logo icon">
            <a:extLst>
              <a:ext uri="{FF2B5EF4-FFF2-40B4-BE49-F238E27FC236}">
                <a16:creationId xmlns:a16="http://schemas.microsoft.com/office/drawing/2014/main" id="{4926700B-47EB-7142-9CB6-172E0421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75" y="622369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Picture 2" descr="Ähnliches Foto">
            <a:extLst>
              <a:ext uri="{FF2B5EF4-FFF2-40B4-BE49-F238E27FC236}">
                <a16:creationId xmlns:a16="http://schemas.microsoft.com/office/drawing/2014/main" id="{327EA823-4231-4F43-A1C8-ABDB7863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7244" y="355475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CE7EEC29-745F-4A4F-90F8-CE587B037403}"/>
              </a:ext>
            </a:extLst>
          </p:cNvPr>
          <p:cNvSpPr txBox="1"/>
          <p:nvPr/>
        </p:nvSpPr>
        <p:spPr>
          <a:xfrm>
            <a:off x="1913321" y="3929551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Email</a:t>
            </a:r>
          </a:p>
        </p:txBody>
      </p:sp>
      <p:pic>
        <p:nvPicPr>
          <p:cNvPr id="2" name="Picture 2" descr="Bildergebnis für policy management icon">
            <a:extLst>
              <a:ext uri="{FF2B5EF4-FFF2-40B4-BE49-F238E27FC236}">
                <a16:creationId xmlns:a16="http://schemas.microsoft.com/office/drawing/2014/main" id="{2E936D51-E5B6-664F-9E25-6BEEAF0A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822" y="425487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9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59">
            <a:extLst>
              <a:ext uri="{FF2B5EF4-FFF2-40B4-BE49-F238E27FC236}">
                <a16:creationId xmlns:a16="http://schemas.microsoft.com/office/drawing/2014/main" id="{A0D2972A-9D3F-E045-97DF-340F424DDC72}"/>
              </a:ext>
            </a:extLst>
          </p:cNvPr>
          <p:cNvSpPr/>
          <p:nvPr/>
        </p:nvSpPr>
        <p:spPr>
          <a:xfrm>
            <a:off x="11379822" y="8226015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	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8A03BF0-B38C-AE47-85D0-8559CCEDEAF6}"/>
              </a:ext>
            </a:extLst>
          </p:cNvPr>
          <p:cNvSpPr/>
          <p:nvPr/>
        </p:nvSpPr>
        <p:spPr>
          <a:xfrm>
            <a:off x="14388533" y="1404949"/>
            <a:ext cx="1098000" cy="7686297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 Consumer / Targets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4ACBB1-353D-8745-BFB7-9B905CA471E7}"/>
              </a:ext>
            </a:extLst>
          </p:cNvPr>
          <p:cNvSpPr/>
          <p:nvPr/>
        </p:nvSpPr>
        <p:spPr>
          <a:xfrm>
            <a:off x="7408916" y="2036076"/>
            <a:ext cx="5094620" cy="3166847"/>
          </a:xfrm>
          <a:prstGeom prst="roundRect">
            <a:avLst>
              <a:gd name="adj" fmla="val 49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Lake / DWH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002D1F-E805-E14B-A3F9-D74EBAA7FF84}"/>
              </a:ext>
            </a:extLst>
          </p:cNvPr>
          <p:cNvCxnSpPr>
            <a:cxnSpLocks/>
          </p:cNvCxnSpPr>
          <p:nvPr/>
        </p:nvCxnSpPr>
        <p:spPr>
          <a:xfrm>
            <a:off x="8728395" y="3731690"/>
            <a:ext cx="2808000" cy="16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D26162E-F69B-5843-B89E-BCBCCD6E4A47}"/>
              </a:ext>
            </a:extLst>
          </p:cNvPr>
          <p:cNvSpPr txBox="1"/>
          <p:nvPr/>
        </p:nvSpPr>
        <p:spPr>
          <a:xfrm rot="16200000">
            <a:off x="8799214" y="4715003"/>
            <a:ext cx="5746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Landing /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Raw Zone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39F8B8-357E-2841-B87B-176BF80A5375}"/>
              </a:ext>
            </a:extLst>
          </p:cNvPr>
          <p:cNvSpPr txBox="1"/>
          <p:nvPr/>
        </p:nvSpPr>
        <p:spPr>
          <a:xfrm rot="16200000">
            <a:off x="8887764" y="3984791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Refined</a:t>
            </a:r>
          </a:p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 Zone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C0BF0C-7160-3841-A6DA-F1E12B108EA5}"/>
              </a:ext>
            </a:extLst>
          </p:cNvPr>
          <p:cNvSpPr txBox="1"/>
          <p:nvPr/>
        </p:nvSpPr>
        <p:spPr>
          <a:xfrm rot="16200000">
            <a:off x="8775554" y="3221014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Usage-Opti-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Mized Zone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B257F1F-C6BB-AB41-8B97-4D1A169EC324}"/>
              </a:ext>
            </a:extLst>
          </p:cNvPr>
          <p:cNvCxnSpPr>
            <a:cxnSpLocks/>
          </p:cNvCxnSpPr>
          <p:nvPr/>
        </p:nvCxnSpPr>
        <p:spPr>
          <a:xfrm>
            <a:off x="8734667" y="4497516"/>
            <a:ext cx="28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282E5CD-6041-4D4F-951C-6FDA44FA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578" y="3180501"/>
            <a:ext cx="463653" cy="288000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EEABF7-0F02-3648-A35A-95B726FD100B}"/>
              </a:ext>
            </a:extLst>
          </p:cNvPr>
          <p:cNvSpPr/>
          <p:nvPr/>
        </p:nvSpPr>
        <p:spPr>
          <a:xfrm>
            <a:off x="4848682" y="1404948"/>
            <a:ext cx="1544762" cy="6511238"/>
          </a:xfrm>
          <a:prstGeom prst="roundRect">
            <a:avLst>
              <a:gd name="adj" fmla="val 1089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Integration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832AD2-FA93-C54C-BE65-6BAD4F8DE1B6}"/>
              </a:ext>
            </a:extLst>
          </p:cNvPr>
          <p:cNvSpPr txBox="1"/>
          <p:nvPr/>
        </p:nvSpPr>
        <p:spPr>
          <a:xfrm>
            <a:off x="11037048" y="3503956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FE13F74-D980-C84A-8F42-E5CDAE24D60F}"/>
              </a:ext>
            </a:extLst>
          </p:cNvPr>
          <p:cNvSpPr/>
          <p:nvPr/>
        </p:nvSpPr>
        <p:spPr>
          <a:xfrm>
            <a:off x="2867256" y="439246"/>
            <a:ext cx="11128319" cy="9139632"/>
          </a:xfrm>
          <a:prstGeom prst="rect">
            <a:avLst/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Modern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Data Platform</a:t>
            </a:r>
          </a:p>
        </p:txBody>
      </p:sp>
      <p:pic>
        <p:nvPicPr>
          <p:cNvPr id="116" name="Picture 18" descr="ildergebnis für data visualisation icon">
            <a:extLst>
              <a:ext uri="{FF2B5EF4-FFF2-40B4-BE49-F238E27FC236}">
                <a16:creationId xmlns:a16="http://schemas.microsoft.com/office/drawing/2014/main" id="{50D69444-1805-3A49-B1DF-1F36E907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936" y="2979476"/>
            <a:ext cx="368294" cy="3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6" descr="ildergebnis für microservice symbol">
            <a:extLst>
              <a:ext uri="{FF2B5EF4-FFF2-40B4-BE49-F238E27FC236}">
                <a16:creationId xmlns:a16="http://schemas.microsoft.com/office/drawing/2014/main" id="{A35A1CA5-D0C9-5B47-942C-D3527E00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083" y="457692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CB01616-5C75-FE4D-8F56-2C08A93A4F62}"/>
              </a:ext>
            </a:extLst>
          </p:cNvPr>
          <p:cNvSpPr txBox="1"/>
          <p:nvPr/>
        </p:nvSpPr>
        <p:spPr>
          <a:xfrm>
            <a:off x="14582423" y="3368732"/>
            <a:ext cx="7053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Batch Data 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Visualization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F829AF8-A43B-F741-B15F-942514840A23}"/>
              </a:ext>
            </a:extLst>
          </p:cNvPr>
          <p:cNvSpPr txBox="1"/>
          <p:nvPr/>
        </p:nvSpPr>
        <p:spPr>
          <a:xfrm>
            <a:off x="14588835" y="4939762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Self-Service </a:t>
            </a:r>
            <a:br>
              <a:rPr lang="en-US" sz="900" b="1">
                <a:latin typeface="Arial" charset="0"/>
                <a:ea typeface="Arial" charset="0"/>
                <a:cs typeface="Arial" charset="0"/>
              </a:rPr>
            </a:br>
            <a:r>
              <a:rPr lang="en-US" sz="900" b="1">
                <a:latin typeface="Arial" charset="0"/>
                <a:ea typeface="Arial" charset="0"/>
                <a:cs typeface="Arial" charset="0"/>
              </a:rPr>
              <a:t>Analytics</a:t>
            </a:r>
          </a:p>
        </p:txBody>
      </p:sp>
      <p:pic>
        <p:nvPicPr>
          <p:cNvPr id="120" name="Picture 119" descr="ildergebnis für datascience lab icon">
            <a:extLst>
              <a:ext uri="{FF2B5EF4-FFF2-40B4-BE49-F238E27FC236}">
                <a16:creationId xmlns:a16="http://schemas.microsoft.com/office/drawing/2014/main" id="{34680BFE-EBF5-9447-936D-287233F2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811" y="2317108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B558769-9B79-CF41-ADD5-BED117A13A8B}"/>
              </a:ext>
            </a:extLst>
          </p:cNvPr>
          <p:cNvSpPr txBox="1"/>
          <p:nvPr/>
        </p:nvSpPr>
        <p:spPr>
          <a:xfrm>
            <a:off x="14559982" y="2644001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122" name="Picture 18" descr="ildergebnis für data visualisation icon">
            <a:extLst>
              <a:ext uri="{FF2B5EF4-FFF2-40B4-BE49-F238E27FC236}">
                <a16:creationId xmlns:a16="http://schemas.microsoft.com/office/drawing/2014/main" id="{3111BC20-40A8-1343-85F6-63F4A53B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936" y="3791439"/>
            <a:ext cx="368294" cy="3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9B926035-3CEA-AC47-B244-7F90C6FA866C}"/>
              </a:ext>
            </a:extLst>
          </p:cNvPr>
          <p:cNvSpPr txBox="1"/>
          <p:nvPr/>
        </p:nvSpPr>
        <p:spPr>
          <a:xfrm>
            <a:off x="14495860" y="4173971"/>
            <a:ext cx="878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Streaming Data 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Visualization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20353DC-08FF-754B-AEF5-51E0AD24F5EB}"/>
              </a:ext>
            </a:extLst>
          </p:cNvPr>
          <p:cNvSpPr txBox="1"/>
          <p:nvPr/>
        </p:nvSpPr>
        <p:spPr>
          <a:xfrm>
            <a:off x="4990139" y="2106288"/>
            <a:ext cx="125180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 Virtualization</a:t>
            </a: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29925E72-FACB-434D-87A2-948FCC3A1E2D}"/>
              </a:ext>
            </a:extLst>
          </p:cNvPr>
          <p:cNvSpPr/>
          <p:nvPr/>
        </p:nvSpPr>
        <p:spPr>
          <a:xfrm>
            <a:off x="3056413" y="4842206"/>
            <a:ext cx="953972" cy="3073979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Edge Computing</a:t>
            </a:r>
          </a:p>
        </p:txBody>
      </p:sp>
      <p:pic>
        <p:nvPicPr>
          <p:cNvPr id="175" name="Picture 174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BA989AAF-260F-864B-B81B-4F991A03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40" y="6523566"/>
            <a:ext cx="334800" cy="33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4D9E178E-0064-4646-850D-5A400481BB6F}"/>
              </a:ext>
            </a:extLst>
          </p:cNvPr>
          <p:cNvSpPr txBox="1"/>
          <p:nvPr/>
        </p:nvSpPr>
        <p:spPr>
          <a:xfrm>
            <a:off x="3276359" y="6890651"/>
            <a:ext cx="5129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Analytics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6612A97-1DB8-804A-88C9-F2DE48AF30CD}"/>
              </a:ext>
            </a:extLst>
          </p:cNvPr>
          <p:cNvSpPr txBox="1"/>
          <p:nvPr/>
        </p:nvSpPr>
        <p:spPr>
          <a:xfrm>
            <a:off x="3247506" y="6217209"/>
            <a:ext cx="5706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Event Hub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A1CADB8-D89B-774B-B526-0BF5B2C83B75}"/>
              </a:ext>
            </a:extLst>
          </p:cNvPr>
          <p:cNvGrpSpPr/>
          <p:nvPr/>
        </p:nvGrpSpPr>
        <p:grpSpPr>
          <a:xfrm>
            <a:off x="3388840" y="5864391"/>
            <a:ext cx="288000" cy="288000"/>
            <a:chOff x="5926904" y="2540197"/>
            <a:chExt cx="781814" cy="72000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3041F95-6CF7-2A43-9537-1B37DBD8C42F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419D5AB-1D43-B24A-A606-B26756C0BE2B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4C08913-3539-E64A-9BF0-46E489A79F04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A5242EF-0954-BE4B-868A-46ECE58A2B52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48EE5F7-81B3-8C40-AE6C-8C0A725B126D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DE92B3A-051E-594B-9994-4456944DC397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78A43518-6475-344F-B942-53994DEFF4C7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F853E7-5BF0-4F4A-BAC8-0E5ED04C5942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63366032-349F-2347-A39F-9363D0A30865}"/>
              </a:ext>
            </a:extLst>
          </p:cNvPr>
          <p:cNvSpPr txBox="1"/>
          <p:nvPr/>
        </p:nvSpPr>
        <p:spPr>
          <a:xfrm>
            <a:off x="3274186" y="5614904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9BAB895-606E-BC4D-82A4-852BE158436A}"/>
              </a:ext>
            </a:extLst>
          </p:cNvPr>
          <p:cNvSpPr txBox="1"/>
          <p:nvPr/>
        </p:nvSpPr>
        <p:spPr>
          <a:xfrm>
            <a:off x="14649748" y="8398974"/>
            <a:ext cx="5706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Enterprise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pic>
        <p:nvPicPr>
          <p:cNvPr id="212" name="Picture 8" descr="mage result for erp apps symbol">
            <a:extLst>
              <a:ext uri="{FF2B5EF4-FFF2-40B4-BE49-F238E27FC236}">
                <a16:creationId xmlns:a16="http://schemas.microsoft.com/office/drawing/2014/main" id="{226A3DB9-5F95-464F-AE1B-18FA4A2C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083" y="796791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32D6F70-085A-3648-AA54-7B7856DDF624}"/>
              </a:ext>
            </a:extLst>
          </p:cNvPr>
          <p:cNvSpPr txBox="1"/>
          <p:nvPr/>
        </p:nvSpPr>
        <p:spPr>
          <a:xfrm>
            <a:off x="5019246" y="3401559"/>
            <a:ext cx="11733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 Capture</a:t>
            </a:r>
          </a:p>
        </p:txBody>
      </p:sp>
      <p:pic>
        <p:nvPicPr>
          <p:cNvPr id="220" name="Picture 219" descr="ildergebnis für bucket storage icon">
            <a:extLst>
              <a:ext uri="{FF2B5EF4-FFF2-40B4-BE49-F238E27FC236}">
                <a16:creationId xmlns:a16="http://schemas.microsoft.com/office/drawing/2014/main" id="{03446C04-C025-8948-9BF8-5BC8A097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92" y="4560668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907E11-31C4-9942-9CF2-53F2C968F644}"/>
              </a:ext>
            </a:extLst>
          </p:cNvPr>
          <p:cNvGrpSpPr/>
          <p:nvPr/>
        </p:nvGrpSpPr>
        <p:grpSpPr>
          <a:xfrm>
            <a:off x="9502784" y="4565610"/>
            <a:ext cx="365055" cy="377030"/>
            <a:chOff x="8908817" y="4694920"/>
            <a:chExt cx="365055" cy="377030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F581D22-278E-B54E-B269-18E265B8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08817" y="4747950"/>
              <a:ext cx="324000" cy="32400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A43A595D-4640-9740-864E-96C508C3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49872" y="4694920"/>
              <a:ext cx="324000" cy="324000"/>
            </a:xfrm>
            <a:prstGeom prst="rect">
              <a:avLst/>
            </a:prstGeom>
          </p:spPr>
        </p:pic>
      </p:grpSp>
      <p:pic>
        <p:nvPicPr>
          <p:cNvPr id="228" name="Picture 227" descr="ildergebnis für bucket storage icon">
            <a:extLst>
              <a:ext uri="{FF2B5EF4-FFF2-40B4-BE49-F238E27FC236}">
                <a16:creationId xmlns:a16="http://schemas.microsoft.com/office/drawing/2014/main" id="{C7C00CCE-EA8E-5D44-8A6E-61C79B49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92" y="3847704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D12887-C4D7-B74B-9D96-8A40E0080A25}"/>
              </a:ext>
            </a:extLst>
          </p:cNvPr>
          <p:cNvGrpSpPr/>
          <p:nvPr/>
        </p:nvGrpSpPr>
        <p:grpSpPr>
          <a:xfrm>
            <a:off x="9495206" y="3841981"/>
            <a:ext cx="380211" cy="371978"/>
            <a:chOff x="8901649" y="3971291"/>
            <a:chExt cx="380211" cy="371978"/>
          </a:xfrm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375803C2-E708-3A4C-A26E-A07AB4BEE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01649" y="4019269"/>
              <a:ext cx="324000" cy="324000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6F21D1EA-1DBE-384C-83B9-9F2317FC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57860" y="3971291"/>
              <a:ext cx="324000" cy="324000"/>
            </a:xfrm>
            <a:prstGeom prst="rect">
              <a:avLst/>
            </a:prstGeom>
          </p:spPr>
        </p:pic>
      </p:grpSp>
      <p:pic>
        <p:nvPicPr>
          <p:cNvPr id="231" name="Picture 230" descr="ildergebnis für bucket storage icon">
            <a:extLst>
              <a:ext uri="{FF2B5EF4-FFF2-40B4-BE49-F238E27FC236}">
                <a16:creationId xmlns:a16="http://schemas.microsoft.com/office/drawing/2014/main" id="{989B3533-515A-7241-8AD7-78C62AD8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92" y="3121130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97D571-38BA-A643-B01E-92F4FFA6F4E4}"/>
              </a:ext>
            </a:extLst>
          </p:cNvPr>
          <p:cNvGrpSpPr/>
          <p:nvPr/>
        </p:nvGrpSpPr>
        <p:grpSpPr>
          <a:xfrm>
            <a:off x="9495206" y="3116658"/>
            <a:ext cx="380211" cy="371978"/>
            <a:chOff x="8903897" y="3245968"/>
            <a:chExt cx="380211" cy="371978"/>
          </a:xfrm>
        </p:grpSpPr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87B2514-2DB6-0C41-8C7C-4F471FCD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03897" y="3293946"/>
              <a:ext cx="324000" cy="324000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A9EC1B2-7041-F443-ABF3-0D82BADC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60108" y="3245968"/>
              <a:ext cx="324000" cy="324000"/>
            </a:xfrm>
            <a:prstGeom prst="rect">
              <a:avLst/>
            </a:prstGeom>
          </p:spPr>
        </p:pic>
      </p:grp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83E2B677-7792-174E-8965-DD3FD85D51F5}"/>
              </a:ext>
            </a:extLst>
          </p:cNvPr>
          <p:cNvSpPr/>
          <p:nvPr/>
        </p:nvSpPr>
        <p:spPr>
          <a:xfrm>
            <a:off x="6441096" y="1488574"/>
            <a:ext cx="788742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91ECA0D-63E4-F046-9EF6-FE32DA0FE3DD}"/>
              </a:ext>
            </a:extLst>
          </p:cNvPr>
          <p:cNvSpPr txBox="1"/>
          <p:nvPr/>
        </p:nvSpPr>
        <p:spPr>
          <a:xfrm>
            <a:off x="10031305" y="3468012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3C7BA54-2554-954F-8E70-C7D8D0A068C2}"/>
              </a:ext>
            </a:extLst>
          </p:cNvPr>
          <p:cNvSpPr txBox="1"/>
          <p:nvPr/>
        </p:nvSpPr>
        <p:spPr>
          <a:xfrm>
            <a:off x="9569895" y="3544745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33615B1-4862-BD48-8F4C-147F67BC9D83}"/>
              </a:ext>
            </a:extLst>
          </p:cNvPr>
          <p:cNvSpPr txBox="1"/>
          <p:nvPr/>
        </p:nvSpPr>
        <p:spPr>
          <a:xfrm>
            <a:off x="10031305" y="4195343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F67C8F9-0E7D-634A-94D4-C683649BD3B8}"/>
              </a:ext>
            </a:extLst>
          </p:cNvPr>
          <p:cNvSpPr txBox="1"/>
          <p:nvPr/>
        </p:nvSpPr>
        <p:spPr>
          <a:xfrm>
            <a:off x="9569895" y="4259364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BECC46A-4311-204E-A8E1-F2115DD6DE9D}"/>
              </a:ext>
            </a:extLst>
          </p:cNvPr>
          <p:cNvSpPr txBox="1"/>
          <p:nvPr/>
        </p:nvSpPr>
        <p:spPr>
          <a:xfrm>
            <a:off x="10031305" y="4898748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2DC02DA-B9D3-7446-A7F2-928B0E527E7F}"/>
              </a:ext>
            </a:extLst>
          </p:cNvPr>
          <p:cNvSpPr txBox="1"/>
          <p:nvPr/>
        </p:nvSpPr>
        <p:spPr>
          <a:xfrm>
            <a:off x="9569895" y="4978486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pic>
        <p:nvPicPr>
          <p:cNvPr id="261" name="Picture 260" descr="ildergebnis für bucket storage icon">
            <a:extLst>
              <a:ext uri="{FF2B5EF4-FFF2-40B4-BE49-F238E27FC236}">
                <a16:creationId xmlns:a16="http://schemas.microsoft.com/office/drawing/2014/main" id="{D7660714-94D4-BC49-95AA-2AEAC119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91" y="7283507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B7E96F3F-93EA-9E41-9595-5B741058CE8A}"/>
              </a:ext>
            </a:extLst>
          </p:cNvPr>
          <p:cNvSpPr txBox="1"/>
          <p:nvPr/>
        </p:nvSpPr>
        <p:spPr>
          <a:xfrm>
            <a:off x="3209850" y="7642682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Object Store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E3822F4-BC5A-2F49-B798-940284444B81}"/>
              </a:ext>
            </a:extLst>
          </p:cNvPr>
          <p:cNvGrpSpPr/>
          <p:nvPr/>
        </p:nvGrpSpPr>
        <p:grpSpPr>
          <a:xfrm>
            <a:off x="5472040" y="6605219"/>
            <a:ext cx="288000" cy="288000"/>
            <a:chOff x="5926904" y="2540197"/>
            <a:chExt cx="781814" cy="720000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DD0CB4D-13C3-344F-8686-5FD0AE0C6CC7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ABBFF193-842E-A545-8BE1-580D5561E0A2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C9EB78C-C87D-324B-A6D6-BDED0683885B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437D26D-387F-A24E-AACC-D482F8783803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9D95302-ABE1-6F40-800E-E282F17C81A1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F05DC60-FA05-DF48-A04E-CF844166A9C3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877A0D0D-D09F-4941-9BFB-594AC875861F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BFE4B8E-3235-5949-8962-392D79006947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99DC32C6-B2D2-8745-99D9-1AC1047DD206}"/>
              </a:ext>
            </a:extLst>
          </p:cNvPr>
          <p:cNvSpPr txBox="1"/>
          <p:nvPr/>
        </p:nvSpPr>
        <p:spPr>
          <a:xfrm>
            <a:off x="5330706" y="6929655"/>
            <a:ext cx="5706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Hub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F53B101-A968-304A-87E2-7FD3E129A110}"/>
              </a:ext>
            </a:extLst>
          </p:cNvPr>
          <p:cNvSpPr txBox="1"/>
          <p:nvPr/>
        </p:nvSpPr>
        <p:spPr>
          <a:xfrm>
            <a:off x="5343529" y="4078948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291" name="Right Arrow 290">
            <a:extLst>
              <a:ext uri="{FF2B5EF4-FFF2-40B4-BE49-F238E27FC236}">
                <a16:creationId xmlns:a16="http://schemas.microsoft.com/office/drawing/2014/main" id="{CEC2B738-3013-8448-BE89-A6BB5EAE6536}"/>
              </a:ext>
            </a:extLst>
          </p:cNvPr>
          <p:cNvSpPr/>
          <p:nvPr/>
        </p:nvSpPr>
        <p:spPr>
          <a:xfrm>
            <a:off x="2297056" y="6695479"/>
            <a:ext cx="7338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33CF7C8-C184-6449-BEAA-2CE576257B41}"/>
              </a:ext>
            </a:extLst>
          </p:cNvPr>
          <p:cNvSpPr/>
          <p:nvPr/>
        </p:nvSpPr>
        <p:spPr>
          <a:xfrm>
            <a:off x="4074906" y="6703875"/>
            <a:ext cx="75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920567AB-E78B-D44F-BBED-2776956095E6}"/>
              </a:ext>
            </a:extLst>
          </p:cNvPr>
          <p:cNvSpPr/>
          <p:nvPr/>
        </p:nvSpPr>
        <p:spPr>
          <a:xfrm>
            <a:off x="6486092" y="3566393"/>
            <a:ext cx="85438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DB708B4B-B4CB-E240-BFBB-C096677580FA}"/>
              </a:ext>
            </a:extLst>
          </p:cNvPr>
          <p:cNvSpPr/>
          <p:nvPr/>
        </p:nvSpPr>
        <p:spPr>
          <a:xfrm rot="10800000">
            <a:off x="6469083" y="5758908"/>
            <a:ext cx="87139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6" name="Right Arrow 295">
            <a:extLst>
              <a:ext uri="{FF2B5EF4-FFF2-40B4-BE49-F238E27FC236}">
                <a16:creationId xmlns:a16="http://schemas.microsoft.com/office/drawing/2014/main" id="{E8D46089-D75C-9646-A206-8F13E1110043}"/>
              </a:ext>
            </a:extLst>
          </p:cNvPr>
          <p:cNvSpPr/>
          <p:nvPr/>
        </p:nvSpPr>
        <p:spPr>
          <a:xfrm>
            <a:off x="6497662" y="5981667"/>
            <a:ext cx="842818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7" name="Right Arrow 296">
            <a:extLst>
              <a:ext uri="{FF2B5EF4-FFF2-40B4-BE49-F238E27FC236}">
                <a16:creationId xmlns:a16="http://schemas.microsoft.com/office/drawing/2014/main" id="{BF70218A-898F-1644-AC8D-AC54252E6636}"/>
              </a:ext>
            </a:extLst>
          </p:cNvPr>
          <p:cNvSpPr/>
          <p:nvPr/>
        </p:nvSpPr>
        <p:spPr>
          <a:xfrm rot="10800000">
            <a:off x="6469084" y="6994965"/>
            <a:ext cx="87139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F0F51754-CA7B-B044-97BA-F0B723E51330}"/>
              </a:ext>
            </a:extLst>
          </p:cNvPr>
          <p:cNvSpPr/>
          <p:nvPr/>
        </p:nvSpPr>
        <p:spPr>
          <a:xfrm>
            <a:off x="6487590" y="7228670"/>
            <a:ext cx="85289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99" name="Right Arrow 298">
            <a:extLst>
              <a:ext uri="{FF2B5EF4-FFF2-40B4-BE49-F238E27FC236}">
                <a16:creationId xmlns:a16="http://schemas.microsoft.com/office/drawing/2014/main" id="{07BF493F-CC08-F34F-A75F-8DD69401C6A4}"/>
              </a:ext>
            </a:extLst>
          </p:cNvPr>
          <p:cNvSpPr/>
          <p:nvPr/>
        </p:nvSpPr>
        <p:spPr>
          <a:xfrm>
            <a:off x="12605371" y="3541274"/>
            <a:ext cx="172314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158CF51B-8DFD-B74B-90DA-8CB14E2F3020}"/>
              </a:ext>
            </a:extLst>
          </p:cNvPr>
          <p:cNvSpPr/>
          <p:nvPr/>
        </p:nvSpPr>
        <p:spPr>
          <a:xfrm>
            <a:off x="3000542" y="211506"/>
            <a:ext cx="3010494" cy="999726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cs typeface="Arial" charset="0"/>
              </a:rPr>
              <a:t>Platform Automation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43515149-AA68-2747-8434-4C55942E9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49" y="574134"/>
            <a:ext cx="444655" cy="276200"/>
          </a:xfrm>
          <a:prstGeom prst="rect">
            <a:avLst/>
          </a:prstGeom>
        </p:spPr>
      </p:pic>
      <p:sp>
        <p:nvSpPr>
          <p:cNvPr id="302" name="TextBox 301">
            <a:extLst>
              <a:ext uri="{FF2B5EF4-FFF2-40B4-BE49-F238E27FC236}">
                <a16:creationId xmlns:a16="http://schemas.microsoft.com/office/drawing/2014/main" id="{E830B239-16EA-0947-9C1C-38570F68DEF9}"/>
              </a:ext>
            </a:extLst>
          </p:cNvPr>
          <p:cNvSpPr txBox="1"/>
          <p:nvPr/>
        </p:nvSpPr>
        <p:spPr>
          <a:xfrm>
            <a:off x="5286181" y="893102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Meta Data</a:t>
            </a:r>
          </a:p>
        </p:txBody>
      </p:sp>
      <p:pic>
        <p:nvPicPr>
          <p:cNvPr id="303" name="Picture 302">
            <a:extLst>
              <a:ext uri="{FF2B5EF4-FFF2-40B4-BE49-F238E27FC236}">
                <a16:creationId xmlns:a16="http://schemas.microsoft.com/office/drawing/2014/main" id="{A864EA59-B46D-364E-81E8-3B967815E3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4646892" y="550235"/>
            <a:ext cx="324000" cy="324000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2BD295FD-53FB-5841-BD3A-1FBD02F7B793}"/>
              </a:ext>
            </a:extLst>
          </p:cNvPr>
          <p:cNvSpPr txBox="1"/>
          <p:nvPr/>
        </p:nvSpPr>
        <p:spPr>
          <a:xfrm>
            <a:off x="4512778" y="904532"/>
            <a:ext cx="5514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Generator</a:t>
            </a:r>
          </a:p>
        </p:txBody>
      </p:sp>
      <p:sp>
        <p:nvSpPr>
          <p:cNvPr id="307" name="Rounded Rectangle 306">
            <a:extLst>
              <a:ext uri="{FF2B5EF4-FFF2-40B4-BE49-F238E27FC236}">
                <a16:creationId xmlns:a16="http://schemas.microsoft.com/office/drawing/2014/main" id="{51846F02-CC23-D849-B036-F6623849C68A}"/>
              </a:ext>
            </a:extLst>
          </p:cNvPr>
          <p:cNvSpPr/>
          <p:nvPr/>
        </p:nvSpPr>
        <p:spPr>
          <a:xfrm>
            <a:off x="6197090" y="217207"/>
            <a:ext cx="6615118" cy="98598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 Governance &amp; Security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8816AD75-7D97-0F48-85A8-01924E28BB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769086" y="578311"/>
            <a:ext cx="324000" cy="324000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7AD3A822-ADFD-5C44-AB31-39CE0BA93EF7}"/>
              </a:ext>
            </a:extLst>
          </p:cNvPr>
          <p:cNvSpPr txBox="1"/>
          <p:nvPr/>
        </p:nvSpPr>
        <p:spPr>
          <a:xfrm>
            <a:off x="8696092" y="992854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Archival</a:t>
            </a:r>
          </a:p>
        </p:txBody>
      </p:sp>
      <p:pic>
        <p:nvPicPr>
          <p:cNvPr id="314" name="Picture 2" descr="Bildergebnis für access management symbol  icon">
            <a:extLst>
              <a:ext uri="{FF2B5EF4-FFF2-40B4-BE49-F238E27FC236}">
                <a16:creationId xmlns:a16="http://schemas.microsoft.com/office/drawing/2014/main" id="{14DEC7D8-B3F9-244A-8CB4-979DFCB0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46825" y="561795"/>
            <a:ext cx="357033" cy="3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46BA3552-5667-C746-8896-6A3515BC7357}"/>
              </a:ext>
            </a:extLst>
          </p:cNvPr>
          <p:cNvSpPr txBox="1"/>
          <p:nvPr/>
        </p:nvSpPr>
        <p:spPr>
          <a:xfrm>
            <a:off x="9234953" y="992854"/>
            <a:ext cx="74379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Access Mgmt</a:t>
            </a:r>
          </a:p>
        </p:txBody>
      </p:sp>
      <p:pic>
        <p:nvPicPr>
          <p:cNvPr id="316" name="Picture 4" descr="Bildergebnis für data encryption symbol  icon">
            <a:extLst>
              <a:ext uri="{FF2B5EF4-FFF2-40B4-BE49-F238E27FC236}">
                <a16:creationId xmlns:a16="http://schemas.microsoft.com/office/drawing/2014/main" id="{FE38C999-80F4-BC45-A268-94760B6C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182" y="537841"/>
            <a:ext cx="404940" cy="4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3D969295-CA99-664C-87BC-1F286224BB6D}"/>
              </a:ext>
            </a:extLst>
          </p:cNvPr>
          <p:cNvSpPr txBox="1"/>
          <p:nvPr/>
        </p:nvSpPr>
        <p:spPr>
          <a:xfrm>
            <a:off x="10101344" y="923604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Encryption &amp;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Protection 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EBD5E01-443B-AC4A-B01E-685DC8AEA2BB}"/>
              </a:ext>
            </a:extLst>
          </p:cNvPr>
          <p:cNvSpPr txBox="1"/>
          <p:nvPr/>
        </p:nvSpPr>
        <p:spPr>
          <a:xfrm>
            <a:off x="6267328" y="992854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Lineage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0FBCCB87-4836-A142-A8E2-A7859F28BDE1}"/>
              </a:ext>
            </a:extLst>
          </p:cNvPr>
          <p:cNvSpPr txBox="1"/>
          <p:nvPr/>
        </p:nvSpPr>
        <p:spPr>
          <a:xfrm>
            <a:off x="3646992" y="930786"/>
            <a:ext cx="7566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Orchestration</a:t>
            </a:r>
          </a:p>
        </p:txBody>
      </p:sp>
      <p:pic>
        <p:nvPicPr>
          <p:cNvPr id="321" name="Picture 4" descr="ildergebnis für scheduler symbol">
            <a:extLst>
              <a:ext uri="{FF2B5EF4-FFF2-40B4-BE49-F238E27FC236}">
                <a16:creationId xmlns:a16="http://schemas.microsoft.com/office/drawing/2014/main" id="{B2976AC1-039F-1745-87EE-F45D7695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32" y="514437"/>
            <a:ext cx="396280" cy="3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2" name="Group 321">
            <a:extLst>
              <a:ext uri="{FF2B5EF4-FFF2-40B4-BE49-F238E27FC236}">
                <a16:creationId xmlns:a16="http://schemas.microsoft.com/office/drawing/2014/main" id="{1BC0F74F-723F-EC49-9344-8F28FD5E7E4C}"/>
              </a:ext>
            </a:extLst>
          </p:cNvPr>
          <p:cNvGrpSpPr/>
          <p:nvPr/>
        </p:nvGrpSpPr>
        <p:grpSpPr>
          <a:xfrm>
            <a:off x="3100842" y="549253"/>
            <a:ext cx="370384" cy="336487"/>
            <a:chOff x="7294139" y="2532705"/>
            <a:chExt cx="799251" cy="720000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4B5CA4A2-1D54-E347-AEBE-BE32009449F8}"/>
                </a:ext>
              </a:extLst>
            </p:cNvPr>
            <p:cNvSpPr/>
            <p:nvPr/>
          </p:nvSpPr>
          <p:spPr>
            <a:xfrm>
              <a:off x="7352248" y="2532705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D09D44D0-A25A-604E-9783-1AEB40723689}"/>
                </a:ext>
              </a:extLst>
            </p:cNvPr>
            <p:cNvSpPr/>
            <p:nvPr/>
          </p:nvSpPr>
          <p:spPr>
            <a:xfrm>
              <a:off x="7294139" y="2667296"/>
              <a:ext cx="799251" cy="472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F68B8F6A-DD66-C241-AF7F-BAE21B03D5C2}"/>
                </a:ext>
              </a:extLst>
            </p:cNvPr>
            <p:cNvCxnSpPr/>
            <p:nvPr/>
          </p:nvCxnSpPr>
          <p:spPr>
            <a:xfrm flipV="1">
              <a:off x="7460308" y="2915295"/>
              <a:ext cx="456550" cy="1628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</a:schemeClr>
              </a:solidFill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79">
              <a:extLst>
                <a:ext uri="{FF2B5EF4-FFF2-40B4-BE49-F238E27FC236}">
                  <a16:creationId xmlns:a16="http://schemas.microsoft.com/office/drawing/2014/main" id="{B52434AA-085D-2443-BDCA-6301D24C5535}"/>
                </a:ext>
              </a:extLst>
            </p:cNvPr>
            <p:cNvCxnSpPr/>
            <p:nvPr/>
          </p:nvCxnSpPr>
          <p:spPr>
            <a:xfrm flipV="1">
              <a:off x="7478056" y="2716095"/>
              <a:ext cx="409936" cy="212674"/>
            </a:xfrm>
            <a:prstGeom prst="curvedConnector3">
              <a:avLst>
                <a:gd name="adj1" fmla="val 50001"/>
              </a:avLst>
            </a:prstGeom>
            <a:ln w="15875">
              <a:solidFill>
                <a:schemeClr val="tx1">
                  <a:lumMod val="50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79">
              <a:extLst>
                <a:ext uri="{FF2B5EF4-FFF2-40B4-BE49-F238E27FC236}">
                  <a16:creationId xmlns:a16="http://schemas.microsoft.com/office/drawing/2014/main" id="{0DA7027F-076D-294C-A6BF-AF7787EA1EAF}"/>
                </a:ext>
              </a:extLst>
            </p:cNvPr>
            <p:cNvCxnSpPr/>
            <p:nvPr/>
          </p:nvCxnSpPr>
          <p:spPr>
            <a:xfrm>
              <a:off x="7489858" y="2931575"/>
              <a:ext cx="391593" cy="179610"/>
            </a:xfrm>
            <a:prstGeom prst="curvedConnector3">
              <a:avLst>
                <a:gd name="adj1" fmla="val 55912"/>
              </a:avLst>
            </a:prstGeom>
            <a:ln w="15875">
              <a:solidFill>
                <a:schemeClr val="tx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F8AD1509-290A-694F-8AB4-A680978376EC}"/>
              </a:ext>
            </a:extLst>
          </p:cNvPr>
          <p:cNvSpPr txBox="1"/>
          <p:nvPr/>
        </p:nvSpPr>
        <p:spPr>
          <a:xfrm>
            <a:off x="3105109" y="929143"/>
            <a:ext cx="4296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Event </a:t>
            </a:r>
            <a:br>
              <a:rPr lang="en-US" sz="900" b="1">
                <a:latin typeface="Arial" charset="0"/>
                <a:ea typeface="Arial" charset="0"/>
                <a:cs typeface="Arial" charset="0"/>
              </a:rPr>
            </a:br>
            <a:r>
              <a:rPr lang="en-US" sz="900" b="1">
                <a:latin typeface="Arial" charset="0"/>
                <a:ea typeface="Arial" charset="0"/>
                <a:cs typeface="Arial" charset="0"/>
              </a:rPr>
              <a:t>Handler</a:t>
            </a:r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4BDEEBE3-7E0F-504C-BAD8-4CA07120ACEB}"/>
              </a:ext>
            </a:extLst>
          </p:cNvPr>
          <p:cNvSpPr/>
          <p:nvPr/>
        </p:nvSpPr>
        <p:spPr>
          <a:xfrm rot="10800000">
            <a:off x="2297058" y="3400011"/>
            <a:ext cx="2511566" cy="173985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97" name="Right Arrow 196">
            <a:extLst>
              <a:ext uri="{FF2B5EF4-FFF2-40B4-BE49-F238E27FC236}">
                <a16:creationId xmlns:a16="http://schemas.microsoft.com/office/drawing/2014/main" id="{EA2C0467-E8A5-E34F-873F-A3E51ACACE68}"/>
              </a:ext>
            </a:extLst>
          </p:cNvPr>
          <p:cNvSpPr/>
          <p:nvPr/>
        </p:nvSpPr>
        <p:spPr>
          <a:xfrm rot="10800000">
            <a:off x="2290322" y="6394011"/>
            <a:ext cx="7160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11307C1E-40F2-A04D-801B-C375D8C5C137}"/>
              </a:ext>
            </a:extLst>
          </p:cNvPr>
          <p:cNvSpPr/>
          <p:nvPr/>
        </p:nvSpPr>
        <p:spPr>
          <a:xfrm rot="10800000">
            <a:off x="4050360" y="6401395"/>
            <a:ext cx="75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54F82DC-54FC-8D41-946B-E9B87B30FEC1}"/>
              </a:ext>
            </a:extLst>
          </p:cNvPr>
          <p:cNvCxnSpPr>
            <a:cxnSpLocks/>
          </p:cNvCxnSpPr>
          <p:nvPr/>
        </p:nvCxnSpPr>
        <p:spPr>
          <a:xfrm>
            <a:off x="8734694" y="2963552"/>
            <a:ext cx="2808000" cy="16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09A21D35-4B0F-BA4F-A194-BD4844B16C7B}"/>
              </a:ext>
            </a:extLst>
          </p:cNvPr>
          <p:cNvSpPr txBox="1"/>
          <p:nvPr/>
        </p:nvSpPr>
        <p:spPr>
          <a:xfrm rot="16200000">
            <a:off x="8842880" y="2422933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Sandbox </a:t>
            </a:r>
          </a:p>
          <a:p>
            <a:pPr algn="ctr"/>
            <a:r>
              <a:rPr lang="en-US" sz="900" dirty="0">
                <a:latin typeface="Arial" charset="0"/>
                <a:ea typeface="Arial" charset="0"/>
                <a:cs typeface="Arial" charset="0"/>
              </a:rPr>
              <a:t>Zone</a:t>
            </a: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B92A8275-FCA3-D04B-B7B7-6F1ACDCC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578" y="2394519"/>
            <a:ext cx="463653" cy="288000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4AAC0C56-E7F4-D548-8CBA-F58AC5EB1396}"/>
              </a:ext>
            </a:extLst>
          </p:cNvPr>
          <p:cNvSpPr txBox="1"/>
          <p:nvPr/>
        </p:nvSpPr>
        <p:spPr>
          <a:xfrm>
            <a:off x="11037048" y="2717974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242" name="Picture 241" descr="ildergebnis für bucket storage icon">
            <a:extLst>
              <a:ext uri="{FF2B5EF4-FFF2-40B4-BE49-F238E27FC236}">
                <a16:creationId xmlns:a16="http://schemas.microsoft.com/office/drawing/2014/main" id="{3DCF4C22-F403-034C-AC00-574C2F9A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92" y="2335148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6DEEDBC-3BDC-A94B-A6A8-0363719328B6}"/>
              </a:ext>
            </a:extLst>
          </p:cNvPr>
          <p:cNvSpPr txBox="1"/>
          <p:nvPr/>
        </p:nvSpPr>
        <p:spPr>
          <a:xfrm>
            <a:off x="10031305" y="268203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Object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7EA670B-2DE9-814F-BD00-B9CB3737E1AD}"/>
              </a:ext>
            </a:extLst>
          </p:cNvPr>
          <p:cNvSpPr txBox="1"/>
          <p:nvPr/>
        </p:nvSpPr>
        <p:spPr>
          <a:xfrm>
            <a:off x="9569895" y="2726894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DFS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C98808D1-701F-7D40-B839-B9D17D9613CC}"/>
              </a:ext>
            </a:extLst>
          </p:cNvPr>
          <p:cNvSpPr/>
          <p:nvPr/>
        </p:nvSpPr>
        <p:spPr>
          <a:xfrm>
            <a:off x="391886" y="438515"/>
            <a:ext cx="1858462" cy="8707583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Sources</a:t>
            </a: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2EF1BEE-B6C2-2442-BBAB-354D12F2837D}"/>
              </a:ext>
            </a:extLst>
          </p:cNvPr>
          <p:cNvSpPr txBox="1"/>
          <p:nvPr/>
        </p:nvSpPr>
        <p:spPr>
          <a:xfrm flipH="1">
            <a:off x="1519345" y="2328766"/>
            <a:ext cx="5370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Extract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B51CCD4-1EA7-2545-B315-9DA134BC8712}"/>
              </a:ext>
            </a:extLst>
          </p:cNvPr>
          <p:cNvSpPr txBox="1"/>
          <p:nvPr/>
        </p:nvSpPr>
        <p:spPr>
          <a:xfrm flipH="1">
            <a:off x="1606027" y="1575154"/>
            <a:ext cx="3842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B9BBF715-182A-C04A-B279-31136C962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5197" y="1118301"/>
            <a:ext cx="429605" cy="415352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686EAA45-ECF5-9941-A171-99E19DAAD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653" y="7454902"/>
            <a:ext cx="432000" cy="292310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41D22B56-5A8F-5844-A279-6471573DD711}"/>
              </a:ext>
            </a:extLst>
          </p:cNvPr>
          <p:cNvSpPr txBox="1"/>
          <p:nvPr/>
        </p:nvSpPr>
        <p:spPr>
          <a:xfrm flipH="1">
            <a:off x="1497175" y="7777686"/>
            <a:ext cx="537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2B9224A-A177-F049-88B6-3C8C965D22C0}"/>
              </a:ext>
            </a:extLst>
          </p:cNvPr>
          <p:cNvSpPr txBox="1"/>
          <p:nvPr/>
        </p:nvSpPr>
        <p:spPr>
          <a:xfrm flipH="1">
            <a:off x="1466730" y="7145008"/>
            <a:ext cx="5990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Text File</a:t>
            </a:r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52B08C24-46D3-5548-B0A0-24DD952A5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0477" y="6685860"/>
            <a:ext cx="406566" cy="406566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5E032C1D-850B-6346-8CA3-C6286E3BB55B}"/>
              </a:ext>
            </a:extLst>
          </p:cNvPr>
          <p:cNvSpPr txBox="1"/>
          <p:nvPr/>
        </p:nvSpPr>
        <p:spPr>
          <a:xfrm>
            <a:off x="649484" y="4230255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Device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5A5AA1B-906B-E441-B73E-A48E45F69532}"/>
              </a:ext>
            </a:extLst>
          </p:cNvPr>
          <p:cNvCxnSpPr>
            <a:cxnSpLocks/>
            <a:stCxn id="217" idx="2"/>
          </p:cNvCxnSpPr>
          <p:nvPr/>
        </p:nvCxnSpPr>
        <p:spPr>
          <a:xfrm flipV="1">
            <a:off x="1321117" y="986206"/>
            <a:ext cx="33290" cy="81598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32" descr="ildergebnis für robot arm symbol">
            <a:extLst>
              <a:ext uri="{FF2B5EF4-FFF2-40B4-BE49-F238E27FC236}">
                <a16:creationId xmlns:a16="http://schemas.microsoft.com/office/drawing/2014/main" id="{7C5EEB00-3EAF-6B4F-BC28-3E7D2407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9" y="4689723"/>
            <a:ext cx="390144" cy="3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C5F801E7-50E4-244A-AB8A-3690F5F2BC8F}"/>
              </a:ext>
            </a:extLst>
          </p:cNvPr>
          <p:cNvSpPr txBox="1"/>
          <p:nvPr/>
        </p:nvSpPr>
        <p:spPr>
          <a:xfrm>
            <a:off x="396696" y="5168727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Robot</a:t>
            </a:r>
          </a:p>
        </p:txBody>
      </p:sp>
      <p:pic>
        <p:nvPicPr>
          <p:cNvPr id="278" name="Picture 34" descr="ildergebnis für windpark symbol">
            <a:extLst>
              <a:ext uri="{FF2B5EF4-FFF2-40B4-BE49-F238E27FC236}">
                <a16:creationId xmlns:a16="http://schemas.microsoft.com/office/drawing/2014/main" id="{3E59316C-B99B-BC4F-AF32-3233B5CC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7" y="5389419"/>
            <a:ext cx="455168" cy="45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F5DD88B0-4139-9840-A13A-732C13B42480}"/>
              </a:ext>
            </a:extLst>
          </p:cNvPr>
          <p:cNvSpPr txBox="1"/>
          <p:nvPr/>
        </p:nvSpPr>
        <p:spPr>
          <a:xfrm>
            <a:off x="396696" y="5917533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Wind park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B46FC329-898D-6748-8868-E37E4377CB7B}"/>
              </a:ext>
            </a:extLst>
          </p:cNvPr>
          <p:cNvSpPr txBox="1"/>
          <p:nvPr/>
        </p:nvSpPr>
        <p:spPr>
          <a:xfrm flipH="1">
            <a:off x="1402615" y="8648676"/>
            <a:ext cx="7428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Event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Message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116E0998-F29E-AB43-A763-B05B0089E53A}"/>
              </a:ext>
            </a:extLst>
          </p:cNvPr>
          <p:cNvSpPr/>
          <p:nvPr/>
        </p:nvSpPr>
        <p:spPr>
          <a:xfrm>
            <a:off x="1558670" y="845156"/>
            <a:ext cx="4619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Bulk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3C20EC3-5573-0145-B477-910709A7B2AC}"/>
              </a:ext>
            </a:extLst>
          </p:cNvPr>
          <p:cNvSpPr/>
          <p:nvPr/>
        </p:nvSpPr>
        <p:spPr>
          <a:xfrm>
            <a:off x="1488904" y="5493548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latin typeface="Arial" charset="0"/>
                <a:ea typeface="Arial" charset="0"/>
                <a:cs typeface="Arial" charset="0"/>
              </a:rPr>
              <a:t>Stream</a:t>
            </a:r>
            <a:endParaRPr lang="en-US" sz="900" b="1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55C7DB0B-EA7C-2542-920D-3F527DE6AC7E}"/>
              </a:ext>
            </a:extLst>
          </p:cNvPr>
          <p:cNvCxnSpPr/>
          <p:nvPr/>
        </p:nvCxnSpPr>
        <p:spPr>
          <a:xfrm>
            <a:off x="1347167" y="4315064"/>
            <a:ext cx="883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32EBA164-11F1-5D4A-8194-152EAEFCB0F3}"/>
              </a:ext>
            </a:extLst>
          </p:cNvPr>
          <p:cNvCxnSpPr/>
          <p:nvPr/>
        </p:nvCxnSpPr>
        <p:spPr>
          <a:xfrm>
            <a:off x="1350520" y="5456910"/>
            <a:ext cx="883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Rectangle 330">
            <a:extLst>
              <a:ext uri="{FF2B5EF4-FFF2-40B4-BE49-F238E27FC236}">
                <a16:creationId xmlns:a16="http://schemas.microsoft.com/office/drawing/2014/main" id="{B3616FAB-0745-9A47-8180-B3E969F24F9F}"/>
              </a:ext>
            </a:extLst>
          </p:cNvPr>
          <p:cNvSpPr/>
          <p:nvPr/>
        </p:nvSpPr>
        <p:spPr>
          <a:xfrm>
            <a:off x="1441467" y="4349743"/>
            <a:ext cx="675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4" name="Picture 26" descr="ildergebnis für smart city symbol">
            <a:extLst>
              <a:ext uri="{FF2B5EF4-FFF2-40B4-BE49-F238E27FC236}">
                <a16:creationId xmlns:a16="http://schemas.microsoft.com/office/drawing/2014/main" id="{C42967CD-C016-F045-B826-F049FBB4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1" y="6172042"/>
            <a:ext cx="723900" cy="71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" name="Picture 44" descr="ildergebnis für twitter symbol">
            <a:extLst>
              <a:ext uri="{FF2B5EF4-FFF2-40B4-BE49-F238E27FC236}">
                <a16:creationId xmlns:a16="http://schemas.microsoft.com/office/drawing/2014/main" id="{D9262EE9-E5AD-BB42-9A7B-4005E3CB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9" y="8189451"/>
            <a:ext cx="442164" cy="4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6BB73F41-D987-6D43-ACB0-C3365C77E197}"/>
              </a:ext>
            </a:extLst>
          </p:cNvPr>
          <p:cNvSpPr txBox="1"/>
          <p:nvPr/>
        </p:nvSpPr>
        <p:spPr>
          <a:xfrm>
            <a:off x="561661" y="8716699"/>
            <a:ext cx="6171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MediaS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7" name="Picture 2" descr="ildergebnis für mobile app symbol">
            <a:extLst>
              <a:ext uri="{FF2B5EF4-FFF2-40B4-BE49-F238E27FC236}">
                <a16:creationId xmlns:a16="http://schemas.microsoft.com/office/drawing/2014/main" id="{24388300-C7D1-954B-953B-7A48960A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3" y="3754582"/>
            <a:ext cx="422332" cy="4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649D8483-A8AC-8845-A8C9-F638E57CF00E}"/>
              </a:ext>
            </a:extLst>
          </p:cNvPr>
          <p:cNvSpPr txBox="1"/>
          <p:nvPr/>
        </p:nvSpPr>
        <p:spPr>
          <a:xfrm>
            <a:off x="565651" y="693809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Smart City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Sensor</a:t>
            </a:r>
          </a:p>
        </p:txBody>
      </p:sp>
      <p:pic>
        <p:nvPicPr>
          <p:cNvPr id="341" name="Picture 48" descr="ildergebnis für stock market  symbol">
            <a:extLst>
              <a:ext uri="{FF2B5EF4-FFF2-40B4-BE49-F238E27FC236}">
                <a16:creationId xmlns:a16="http://schemas.microsoft.com/office/drawing/2014/main" id="{FAC6C131-B271-034A-925C-B60DBF47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5" y="7344861"/>
            <a:ext cx="520192" cy="5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3E11F48F-26F2-4C45-B9F8-634A31176860}"/>
              </a:ext>
            </a:extLst>
          </p:cNvPr>
          <p:cNvSpPr txBox="1"/>
          <p:nvPr/>
        </p:nvSpPr>
        <p:spPr>
          <a:xfrm>
            <a:off x="422096" y="7914520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Market Feed</a:t>
            </a:r>
          </a:p>
        </p:txBody>
      </p:sp>
      <p:pic>
        <p:nvPicPr>
          <p:cNvPr id="345" name="Picture 6" descr="Bildergebnis für icon disk">
            <a:extLst>
              <a:ext uri="{FF2B5EF4-FFF2-40B4-BE49-F238E27FC236}">
                <a16:creationId xmlns:a16="http://schemas.microsoft.com/office/drawing/2014/main" id="{34154267-260E-1F48-9DCD-D8AFD3F5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261" y="2762893"/>
            <a:ext cx="557906" cy="5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TextBox 345">
            <a:extLst>
              <a:ext uri="{FF2B5EF4-FFF2-40B4-BE49-F238E27FC236}">
                <a16:creationId xmlns:a16="http://schemas.microsoft.com/office/drawing/2014/main" id="{8174E82D-C5BA-074A-A3ED-DB96AE83922E}"/>
              </a:ext>
            </a:extLst>
          </p:cNvPr>
          <p:cNvSpPr txBox="1"/>
          <p:nvPr/>
        </p:nvSpPr>
        <p:spPr>
          <a:xfrm flipH="1">
            <a:off x="1530422" y="3369094"/>
            <a:ext cx="537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Disk</a:t>
            </a: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C315D3B8-BF24-6045-A487-A7F4E5365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7073" y="1850292"/>
            <a:ext cx="428197" cy="428197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852EC8D8-64C0-914F-97BA-5AF8BBBCD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86" y="2000805"/>
            <a:ext cx="203386" cy="203386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A092BB0B-4F08-AB40-B336-6D07DBEFEA70}"/>
              </a:ext>
            </a:extLst>
          </p:cNvPr>
          <p:cNvSpPr txBox="1"/>
          <p:nvPr/>
        </p:nvSpPr>
        <p:spPr>
          <a:xfrm flipH="1">
            <a:off x="1414362" y="5070895"/>
            <a:ext cx="7643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/ Service</a:t>
            </a:r>
          </a:p>
        </p:txBody>
      </p:sp>
      <p:pic>
        <p:nvPicPr>
          <p:cNvPr id="350" name="Picture 12" descr="hnliches Foto">
            <a:extLst>
              <a:ext uri="{FF2B5EF4-FFF2-40B4-BE49-F238E27FC236}">
                <a16:creationId xmlns:a16="http://schemas.microsoft.com/office/drawing/2014/main" id="{D69F4BE8-64E0-8947-A8E3-E5F4C3B1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42" y="7295855"/>
            <a:ext cx="459397" cy="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TextBox 350">
            <a:extLst>
              <a:ext uri="{FF2B5EF4-FFF2-40B4-BE49-F238E27FC236}">
                <a16:creationId xmlns:a16="http://schemas.microsoft.com/office/drawing/2014/main" id="{76F87CD7-698B-D94A-9940-064AAAD04C61}"/>
              </a:ext>
            </a:extLst>
          </p:cNvPr>
          <p:cNvSpPr txBox="1"/>
          <p:nvPr/>
        </p:nvSpPr>
        <p:spPr>
          <a:xfrm>
            <a:off x="5266586" y="7625790"/>
            <a:ext cx="6989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Gateway</a:t>
            </a:r>
          </a:p>
        </p:txBody>
      </p:sp>
      <p:pic>
        <p:nvPicPr>
          <p:cNvPr id="352" name="Picture 16" descr="Image result for message  logo icon">
            <a:extLst>
              <a:ext uri="{FF2B5EF4-FFF2-40B4-BE49-F238E27FC236}">
                <a16:creationId xmlns:a16="http://schemas.microsoft.com/office/drawing/2014/main" id="{5EA60FA5-0A48-BC42-B88B-1A83EF0E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57" y="8183995"/>
            <a:ext cx="457462" cy="4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12" descr="hnliches Foto">
            <a:extLst>
              <a:ext uri="{FF2B5EF4-FFF2-40B4-BE49-F238E27FC236}">
                <a16:creationId xmlns:a16="http://schemas.microsoft.com/office/drawing/2014/main" id="{7297909A-ADCB-5D46-B856-636F69C7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41" y="4697471"/>
            <a:ext cx="459397" cy="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B6303ED0-D76F-CE45-B1F9-460809DF5135}"/>
              </a:ext>
            </a:extLst>
          </p:cNvPr>
          <p:cNvSpPr txBox="1"/>
          <p:nvPr/>
        </p:nvSpPr>
        <p:spPr>
          <a:xfrm>
            <a:off x="508564" y="3034673"/>
            <a:ext cx="660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eCommerce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Shop</a:t>
            </a:r>
          </a:p>
        </p:txBody>
      </p:sp>
      <p:pic>
        <p:nvPicPr>
          <p:cNvPr id="355" name="Picture 24" descr="Image result for warehouse management system icon logo">
            <a:extLst>
              <a:ext uri="{FF2B5EF4-FFF2-40B4-BE49-F238E27FC236}">
                <a16:creationId xmlns:a16="http://schemas.microsoft.com/office/drawing/2014/main" id="{CEDF8ED2-FD02-9748-8B74-2C2E85FA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9" y="1857993"/>
            <a:ext cx="390806" cy="3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15A2402D-8704-374E-B4B3-1368BA812D8B}"/>
              </a:ext>
            </a:extLst>
          </p:cNvPr>
          <p:cNvSpPr txBox="1"/>
          <p:nvPr/>
        </p:nvSpPr>
        <p:spPr>
          <a:xfrm>
            <a:off x="486122" y="2240951"/>
            <a:ext cx="7053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Warehouse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Management</a:t>
            </a:r>
          </a:p>
        </p:txBody>
      </p:sp>
      <p:pic>
        <p:nvPicPr>
          <p:cNvPr id="357" name="Picture 6" descr="Image result for customer relationship management icon logo">
            <a:extLst>
              <a:ext uri="{FF2B5EF4-FFF2-40B4-BE49-F238E27FC236}">
                <a16:creationId xmlns:a16="http://schemas.microsoft.com/office/drawing/2014/main" id="{4E6329F8-51AB-BB4A-BF87-FC84650D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2" y="1196081"/>
            <a:ext cx="379121" cy="4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E366C708-C2AA-C543-ADE1-F2D3E734BC40}"/>
              </a:ext>
            </a:extLst>
          </p:cNvPr>
          <p:cNvSpPr txBox="1"/>
          <p:nvPr/>
        </p:nvSpPr>
        <p:spPr>
          <a:xfrm>
            <a:off x="486122" y="1620974"/>
            <a:ext cx="7053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CRM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88A48F-4C13-534F-9CB0-4FC748AB8C39}"/>
              </a:ext>
            </a:extLst>
          </p:cNvPr>
          <p:cNvGrpSpPr/>
          <p:nvPr/>
        </p:nvGrpSpPr>
        <p:grpSpPr>
          <a:xfrm>
            <a:off x="661967" y="2631448"/>
            <a:ext cx="546009" cy="378282"/>
            <a:chOff x="661967" y="2631448"/>
            <a:chExt cx="546009" cy="378282"/>
          </a:xfrm>
        </p:grpSpPr>
        <p:pic>
          <p:nvPicPr>
            <p:cNvPr id="282" name="Picture 4" descr="Related image">
              <a:extLst>
                <a:ext uri="{FF2B5EF4-FFF2-40B4-BE49-F238E27FC236}">
                  <a16:creationId xmlns:a16="http://schemas.microsoft.com/office/drawing/2014/main" id="{9E9292C2-AE88-894D-9FF0-6AE53FF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77" y="2695478"/>
              <a:ext cx="277399" cy="31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6" name="Picture 12" descr="Image result for ecommerce icon logo">
              <a:extLst>
                <a:ext uri="{FF2B5EF4-FFF2-40B4-BE49-F238E27FC236}">
                  <a16:creationId xmlns:a16="http://schemas.microsoft.com/office/drawing/2014/main" id="{C6BD1D4E-6BA9-AA4D-9F07-9C043E64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67" y="2631448"/>
              <a:ext cx="353631" cy="35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9103D30A-C76B-0044-9731-C29C424DFE8E}"/>
              </a:ext>
            </a:extLst>
          </p:cNvPr>
          <p:cNvSpPr/>
          <p:nvPr/>
        </p:nvSpPr>
        <p:spPr>
          <a:xfrm rot="10800000">
            <a:off x="6461381" y="3318097"/>
            <a:ext cx="87910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DDC1B5D2-D343-364B-A9A7-E80C8455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43" y="3684483"/>
            <a:ext cx="432000" cy="292310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9CB8A818-E217-8E41-808C-A138578FAC6D}"/>
              </a:ext>
            </a:extLst>
          </p:cNvPr>
          <p:cNvSpPr txBox="1"/>
          <p:nvPr/>
        </p:nvSpPr>
        <p:spPr>
          <a:xfrm flipH="1">
            <a:off x="1517365" y="4007267"/>
            <a:ext cx="537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4DE41D63-9095-714E-90C0-08128C4075A9}"/>
              </a:ext>
            </a:extLst>
          </p:cNvPr>
          <p:cNvSpPr txBox="1"/>
          <p:nvPr/>
        </p:nvSpPr>
        <p:spPr>
          <a:xfrm>
            <a:off x="5225144" y="6158949"/>
            <a:ext cx="7566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</p:txBody>
      </p:sp>
      <p:pic>
        <p:nvPicPr>
          <p:cNvPr id="360" name="Picture 359" descr="http://plainicon.com/dl.php?pid=46740&amp;tem=256px&amp;con=download-icon">
            <a:extLst>
              <a:ext uri="{FF2B5EF4-FFF2-40B4-BE49-F238E27FC236}">
                <a16:creationId xmlns:a16="http://schemas.microsoft.com/office/drawing/2014/main" id="{C6B98DFF-7A99-CF4E-A864-3C967167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17253" y="5031779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8DEA5CD0-673D-FE42-AB69-0F776BC4037B}"/>
              </a:ext>
            </a:extLst>
          </p:cNvPr>
          <p:cNvSpPr txBox="1"/>
          <p:nvPr/>
        </p:nvSpPr>
        <p:spPr>
          <a:xfrm>
            <a:off x="5170405" y="5413546"/>
            <a:ext cx="89127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Message Broker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49730C35-3B01-F141-9805-B0821B3C9C32}"/>
              </a:ext>
            </a:extLst>
          </p:cNvPr>
          <p:cNvSpPr txBox="1"/>
          <p:nvPr/>
        </p:nvSpPr>
        <p:spPr>
          <a:xfrm>
            <a:off x="7585030" y="4265721"/>
            <a:ext cx="8463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Transformation</a:t>
            </a:r>
          </a:p>
        </p:txBody>
      </p:sp>
      <p:sp>
        <p:nvSpPr>
          <p:cNvPr id="393" name="Rounded Rectangle 392">
            <a:extLst>
              <a:ext uri="{FF2B5EF4-FFF2-40B4-BE49-F238E27FC236}">
                <a16:creationId xmlns:a16="http://schemas.microsoft.com/office/drawing/2014/main" id="{F9D3F1D4-6183-D449-8613-EA352D6C7416}"/>
              </a:ext>
            </a:extLst>
          </p:cNvPr>
          <p:cNvSpPr/>
          <p:nvPr/>
        </p:nvSpPr>
        <p:spPr>
          <a:xfrm>
            <a:off x="7403029" y="6702785"/>
            <a:ext cx="5094620" cy="1040400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Modern Apps (Microservice)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90AE05E2-35AA-C14D-A6E9-9D5468C73062}"/>
              </a:ext>
            </a:extLst>
          </p:cNvPr>
          <p:cNvSpPr txBox="1"/>
          <p:nvPr/>
        </p:nvSpPr>
        <p:spPr>
          <a:xfrm>
            <a:off x="9774394" y="7462088"/>
            <a:ext cx="2500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FE1CEA90-4351-B74D-89EC-4C6805EE8BDD}"/>
              </a:ext>
            </a:extLst>
          </p:cNvPr>
          <p:cNvSpPr txBox="1"/>
          <p:nvPr/>
        </p:nvSpPr>
        <p:spPr>
          <a:xfrm>
            <a:off x="11999116" y="7488268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398" name="Rounded Rectangle 397">
            <a:extLst>
              <a:ext uri="{FF2B5EF4-FFF2-40B4-BE49-F238E27FC236}">
                <a16:creationId xmlns:a16="http://schemas.microsoft.com/office/drawing/2014/main" id="{CF21B2B7-866B-E242-AA01-ED576793F315}"/>
              </a:ext>
            </a:extLst>
          </p:cNvPr>
          <p:cNvSpPr/>
          <p:nvPr/>
        </p:nvSpPr>
        <p:spPr>
          <a:xfrm>
            <a:off x="7403030" y="5390839"/>
            <a:ext cx="5094620" cy="1041362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Analytics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02354A1-72F5-F64C-A7CF-D28BCCF9CA5B}"/>
              </a:ext>
            </a:extLst>
          </p:cNvPr>
          <p:cNvSpPr txBox="1"/>
          <p:nvPr/>
        </p:nvSpPr>
        <p:spPr>
          <a:xfrm>
            <a:off x="7727700" y="6147263"/>
            <a:ext cx="5129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Analytics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AC9797A-DBFE-8841-905F-4947DA7CB5A1}"/>
              </a:ext>
            </a:extLst>
          </p:cNvPr>
          <p:cNvSpPr txBox="1"/>
          <p:nvPr/>
        </p:nvSpPr>
        <p:spPr>
          <a:xfrm>
            <a:off x="9348463" y="6133974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BD841348-F04A-4E46-8D91-6B743B2F5AD4}"/>
              </a:ext>
            </a:extLst>
          </p:cNvPr>
          <p:cNvSpPr txBox="1"/>
          <p:nvPr/>
        </p:nvSpPr>
        <p:spPr>
          <a:xfrm>
            <a:off x="11816374" y="6138317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 API</a:t>
            </a:r>
          </a:p>
        </p:txBody>
      </p:sp>
      <p:pic>
        <p:nvPicPr>
          <p:cNvPr id="402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2E754F7C-AE12-674B-A3C9-6B45DF5F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17" y="5748782"/>
            <a:ext cx="362528" cy="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3" name="TextBox 402">
            <a:extLst>
              <a:ext uri="{FF2B5EF4-FFF2-40B4-BE49-F238E27FC236}">
                <a16:creationId xmlns:a16="http://schemas.microsoft.com/office/drawing/2014/main" id="{CE1AB380-089B-EC40-9583-567D6F973ECC}"/>
              </a:ext>
            </a:extLst>
          </p:cNvPr>
          <p:cNvSpPr txBox="1"/>
          <p:nvPr/>
        </p:nvSpPr>
        <p:spPr>
          <a:xfrm>
            <a:off x="9919987" y="6134206"/>
            <a:ext cx="3975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916DCD2E-4282-CE45-923D-D4ADD2B0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743" y="5777427"/>
            <a:ext cx="463653" cy="28800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DD8863CA-9D05-9B4F-85FC-EBE9FD20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34" y="5784742"/>
            <a:ext cx="463653" cy="288000"/>
          </a:xfrm>
          <a:prstGeom prst="rect">
            <a:avLst/>
          </a:prstGeom>
        </p:spPr>
      </p:pic>
      <p:sp>
        <p:nvSpPr>
          <p:cNvPr id="406" name="TextBox 405">
            <a:extLst>
              <a:ext uri="{FF2B5EF4-FFF2-40B4-BE49-F238E27FC236}">
                <a16:creationId xmlns:a16="http://schemas.microsoft.com/office/drawing/2014/main" id="{953A6460-4BA3-0248-B6B7-E3E76E7EAE8F}"/>
              </a:ext>
            </a:extLst>
          </p:cNvPr>
          <p:cNvSpPr txBox="1"/>
          <p:nvPr/>
        </p:nvSpPr>
        <p:spPr>
          <a:xfrm>
            <a:off x="10533870" y="6139935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</p:txBody>
      </p:sp>
      <p:pic>
        <p:nvPicPr>
          <p:cNvPr id="407" name="Picture 406">
            <a:extLst>
              <a:ext uri="{FF2B5EF4-FFF2-40B4-BE49-F238E27FC236}">
                <a16:creationId xmlns:a16="http://schemas.microsoft.com/office/drawing/2014/main" id="{EFD651A8-E62C-AF45-BB76-E9B6A2084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217" y="5784742"/>
            <a:ext cx="463653" cy="288000"/>
          </a:xfrm>
          <a:prstGeom prst="rect">
            <a:avLst/>
          </a:prstGeom>
        </p:spPr>
      </p:pic>
      <p:pic>
        <p:nvPicPr>
          <p:cNvPr id="408" name="Picture 12" descr="hnliches Foto">
            <a:extLst>
              <a:ext uri="{FF2B5EF4-FFF2-40B4-BE49-F238E27FC236}">
                <a16:creationId xmlns:a16="http://schemas.microsoft.com/office/drawing/2014/main" id="{2BF05F12-CFB6-1545-9D69-4366FE37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968" y="5770112"/>
            <a:ext cx="512656" cy="3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" name="Picture 12" descr="hnliches Foto">
            <a:extLst>
              <a:ext uri="{FF2B5EF4-FFF2-40B4-BE49-F238E27FC236}">
                <a16:creationId xmlns:a16="http://schemas.microsoft.com/office/drawing/2014/main" id="{9A3138A8-F4E4-374B-9B9B-FCA9CA48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968" y="7071895"/>
            <a:ext cx="512656" cy="3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37D437F4-25EB-734D-9FF1-0124938E8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620" y="7094784"/>
            <a:ext cx="463653" cy="288000"/>
          </a:xfrm>
          <a:prstGeom prst="rect">
            <a:avLst/>
          </a:prstGeom>
        </p:spPr>
      </p:pic>
      <p:sp>
        <p:nvSpPr>
          <p:cNvPr id="411" name="TextBox 410">
            <a:extLst>
              <a:ext uri="{FF2B5EF4-FFF2-40B4-BE49-F238E27FC236}">
                <a16:creationId xmlns:a16="http://schemas.microsoft.com/office/drawing/2014/main" id="{DB509E05-2582-814B-AA3A-DAA32162ED38}"/>
              </a:ext>
            </a:extLst>
          </p:cNvPr>
          <p:cNvSpPr txBox="1"/>
          <p:nvPr/>
        </p:nvSpPr>
        <p:spPr>
          <a:xfrm>
            <a:off x="10357756" y="7428318"/>
            <a:ext cx="6604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Materialized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Views</a:t>
            </a:r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F046EA0C-C2A1-1C4C-9E39-1B9B40D36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413" y="7090527"/>
            <a:ext cx="463653" cy="288000"/>
          </a:xfrm>
          <a:prstGeom prst="rect">
            <a:avLst/>
          </a:prstGeom>
        </p:spPr>
      </p:pic>
      <p:sp>
        <p:nvSpPr>
          <p:cNvPr id="414" name="TextBox 413">
            <a:extLst>
              <a:ext uri="{FF2B5EF4-FFF2-40B4-BE49-F238E27FC236}">
                <a16:creationId xmlns:a16="http://schemas.microsoft.com/office/drawing/2014/main" id="{C3A6B9F9-4CEA-6E46-9BBB-692B617F02A4}"/>
              </a:ext>
            </a:extLst>
          </p:cNvPr>
          <p:cNvSpPr txBox="1"/>
          <p:nvPr/>
        </p:nvSpPr>
        <p:spPr>
          <a:xfrm>
            <a:off x="5285822" y="4787007"/>
            <a:ext cx="6604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Bus</a:t>
            </a:r>
          </a:p>
        </p:txBody>
      </p:sp>
      <p:pic>
        <p:nvPicPr>
          <p:cNvPr id="418" name="Picture 30" descr="Bildergebnis für data transformation icon">
            <a:extLst>
              <a:ext uri="{FF2B5EF4-FFF2-40B4-BE49-F238E27FC236}">
                <a16:creationId xmlns:a16="http://schemas.microsoft.com/office/drawing/2014/main" id="{4133D8B7-C422-CE46-BE1B-60EF1BC7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80" y="3806473"/>
            <a:ext cx="430286" cy="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esb icon">
            <a:extLst>
              <a:ext uri="{FF2B5EF4-FFF2-40B4-BE49-F238E27FC236}">
                <a16:creationId xmlns:a16="http://schemas.microsoft.com/office/drawing/2014/main" id="{0FA48E24-5802-4743-A196-6492AB6E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15" y="4368289"/>
            <a:ext cx="398050" cy="3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pipeline icon">
            <a:extLst>
              <a:ext uri="{FF2B5EF4-FFF2-40B4-BE49-F238E27FC236}">
                <a16:creationId xmlns:a16="http://schemas.microsoft.com/office/drawing/2014/main" id="{A645A0E0-76B0-8B45-A4BB-38B71B7A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55" y="3748263"/>
            <a:ext cx="326771" cy="3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6E7260F-E469-B443-9139-208389E7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578" y="4681959"/>
            <a:ext cx="463653" cy="2880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B60455EC-F6DD-DF4E-8BC9-A2F5E97E1F91}"/>
              </a:ext>
            </a:extLst>
          </p:cNvPr>
          <p:cNvSpPr txBox="1"/>
          <p:nvPr/>
        </p:nvSpPr>
        <p:spPr>
          <a:xfrm>
            <a:off x="11037048" y="4995404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F5295C8A-8899-A54B-99A5-F02248138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578" y="3895977"/>
            <a:ext cx="463653" cy="288000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F9709550-B8B9-6941-AC10-F43EDAA23830}"/>
              </a:ext>
            </a:extLst>
          </p:cNvPr>
          <p:cNvSpPr txBox="1"/>
          <p:nvPr/>
        </p:nvSpPr>
        <p:spPr>
          <a:xfrm>
            <a:off x="11037048" y="4219432"/>
            <a:ext cx="16671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A6F90DE-457E-BA4B-A2D1-EABA4C380397}"/>
              </a:ext>
            </a:extLst>
          </p:cNvPr>
          <p:cNvCxnSpPr>
            <a:cxnSpLocks/>
          </p:cNvCxnSpPr>
          <p:nvPr/>
        </p:nvCxnSpPr>
        <p:spPr>
          <a:xfrm flipV="1">
            <a:off x="10624327" y="2317777"/>
            <a:ext cx="0" cy="2857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6" descr="Image result for data pipeline icon">
            <a:extLst>
              <a:ext uri="{FF2B5EF4-FFF2-40B4-BE49-F238E27FC236}">
                <a16:creationId xmlns:a16="http://schemas.microsoft.com/office/drawing/2014/main" id="{7B77CE58-62F5-774D-A195-72645BD1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439" y="5279853"/>
            <a:ext cx="326771" cy="3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563308A2-7B6F-274B-B16F-D7F5A4D879E5}"/>
              </a:ext>
            </a:extLst>
          </p:cNvPr>
          <p:cNvSpPr txBox="1"/>
          <p:nvPr/>
        </p:nvSpPr>
        <p:spPr>
          <a:xfrm>
            <a:off x="11816374" y="3828157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 API</a:t>
            </a:r>
          </a:p>
        </p:txBody>
      </p:sp>
      <p:pic>
        <p:nvPicPr>
          <p:cNvPr id="207" name="Picture 12" descr="hnliches Foto">
            <a:extLst>
              <a:ext uri="{FF2B5EF4-FFF2-40B4-BE49-F238E27FC236}">
                <a16:creationId xmlns:a16="http://schemas.microsoft.com/office/drawing/2014/main" id="{1380829A-54B6-3844-A60F-9DEBFA0F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968" y="3459952"/>
            <a:ext cx="512656" cy="3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ight Arrow 207">
            <a:extLst>
              <a:ext uri="{FF2B5EF4-FFF2-40B4-BE49-F238E27FC236}">
                <a16:creationId xmlns:a16="http://schemas.microsoft.com/office/drawing/2014/main" id="{A4F4F9C2-125E-4545-A577-3D251B5351DC}"/>
              </a:ext>
            </a:extLst>
          </p:cNvPr>
          <p:cNvSpPr/>
          <p:nvPr/>
        </p:nvSpPr>
        <p:spPr>
          <a:xfrm>
            <a:off x="12605371" y="5832853"/>
            <a:ext cx="172314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09" name="Right Arrow 208">
            <a:extLst>
              <a:ext uri="{FF2B5EF4-FFF2-40B4-BE49-F238E27FC236}">
                <a16:creationId xmlns:a16="http://schemas.microsoft.com/office/drawing/2014/main" id="{251AEE79-9E21-B64B-8C41-1B1E91CFFF3A}"/>
              </a:ext>
            </a:extLst>
          </p:cNvPr>
          <p:cNvSpPr/>
          <p:nvPr/>
        </p:nvSpPr>
        <p:spPr>
          <a:xfrm>
            <a:off x="12605371" y="7084965"/>
            <a:ext cx="172314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13" name="Right Arrow 212">
            <a:extLst>
              <a:ext uri="{FF2B5EF4-FFF2-40B4-BE49-F238E27FC236}">
                <a16:creationId xmlns:a16="http://schemas.microsoft.com/office/drawing/2014/main" id="{E9668E60-4D59-FB42-97F9-0BE0A9130D37}"/>
              </a:ext>
            </a:extLst>
          </p:cNvPr>
          <p:cNvSpPr/>
          <p:nvPr/>
        </p:nvSpPr>
        <p:spPr>
          <a:xfrm rot="10800000">
            <a:off x="12615869" y="7367147"/>
            <a:ext cx="171264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14" name="Right Arrow 213">
            <a:extLst>
              <a:ext uri="{FF2B5EF4-FFF2-40B4-BE49-F238E27FC236}">
                <a16:creationId xmlns:a16="http://schemas.microsoft.com/office/drawing/2014/main" id="{80BDDA7A-F76C-5E48-AADB-4219794566BC}"/>
              </a:ext>
            </a:extLst>
          </p:cNvPr>
          <p:cNvSpPr/>
          <p:nvPr/>
        </p:nvSpPr>
        <p:spPr>
          <a:xfrm rot="10800000">
            <a:off x="6433500" y="1715838"/>
            <a:ext cx="7895018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11D86FA-A8A0-7940-8372-DB332F2C6043}"/>
              </a:ext>
            </a:extLst>
          </p:cNvPr>
          <p:cNvSpPr txBox="1"/>
          <p:nvPr/>
        </p:nvSpPr>
        <p:spPr>
          <a:xfrm>
            <a:off x="7469614" y="3273244"/>
            <a:ext cx="1077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Machine  Learning /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AI</a:t>
            </a:r>
          </a:p>
        </p:txBody>
      </p:sp>
      <p:pic>
        <p:nvPicPr>
          <p:cNvPr id="216" name="Picture 8" descr="Bildergebnis für machine learning ai symbol  icon">
            <a:extLst>
              <a:ext uri="{FF2B5EF4-FFF2-40B4-BE49-F238E27FC236}">
                <a16:creationId xmlns:a16="http://schemas.microsoft.com/office/drawing/2014/main" id="{A55F6B87-52CE-7245-A506-B1D31A92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2493" y="2881657"/>
            <a:ext cx="371460" cy="37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Right Arrow 223">
            <a:extLst>
              <a:ext uri="{FF2B5EF4-FFF2-40B4-BE49-F238E27FC236}">
                <a16:creationId xmlns:a16="http://schemas.microsoft.com/office/drawing/2014/main" id="{9DA073E4-537F-DC47-94A1-4F611A7BFA75}"/>
              </a:ext>
            </a:extLst>
          </p:cNvPr>
          <p:cNvSpPr/>
          <p:nvPr/>
        </p:nvSpPr>
        <p:spPr>
          <a:xfrm>
            <a:off x="2307970" y="4503316"/>
            <a:ext cx="251156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BFEDAAE9-69B1-3C4D-9CF2-C6056CEAB1BD}"/>
              </a:ext>
            </a:extLst>
          </p:cNvPr>
          <p:cNvCxnSpPr/>
          <p:nvPr/>
        </p:nvCxnSpPr>
        <p:spPr>
          <a:xfrm>
            <a:off x="428606" y="3425910"/>
            <a:ext cx="883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C91A0C4-8091-AE45-AA0B-AABA3988BABC}"/>
              </a:ext>
            </a:extLst>
          </p:cNvPr>
          <p:cNvSpPr/>
          <p:nvPr/>
        </p:nvSpPr>
        <p:spPr>
          <a:xfrm>
            <a:off x="585336" y="854378"/>
            <a:ext cx="6238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Legacy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10AC2786-A9E2-384C-850D-2B404E8D4388}"/>
              </a:ext>
            </a:extLst>
          </p:cNvPr>
          <p:cNvSpPr/>
          <p:nvPr/>
        </p:nvSpPr>
        <p:spPr>
          <a:xfrm>
            <a:off x="422096" y="3418068"/>
            <a:ext cx="8962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External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564DA517-AA06-5C4C-B9EA-68E8BB391E87}"/>
              </a:ext>
            </a:extLst>
          </p:cNvPr>
          <p:cNvSpPr/>
          <p:nvPr/>
        </p:nvSpPr>
        <p:spPr>
          <a:xfrm>
            <a:off x="3067172" y="8098703"/>
            <a:ext cx="4881873" cy="1014866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cs typeface="Arial" charset="0"/>
              </a:rPr>
              <a:t>Infrastructures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6161570-B746-F74D-A30E-AA532432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19" y="8404098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4C446361-1878-AE48-8623-EA4402D5B3D5}"/>
              </a:ext>
            </a:extLst>
          </p:cNvPr>
          <p:cNvSpPr txBox="1"/>
          <p:nvPr/>
        </p:nvSpPr>
        <p:spPr>
          <a:xfrm>
            <a:off x="7669994" y="7511706"/>
            <a:ext cx="62837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Application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FFF57CE-B5A7-8B45-84E1-56A8D1C607B1}"/>
              </a:ext>
            </a:extLst>
          </p:cNvPr>
          <p:cNvSpPr txBox="1"/>
          <p:nvPr/>
        </p:nvSpPr>
        <p:spPr>
          <a:xfrm>
            <a:off x="4666976" y="8801350"/>
            <a:ext cx="7566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Container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2CE65ED8-721C-B64D-BCC8-CB1A3D6E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13" y="8422098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B81A702C-C7A1-5E44-ADCC-70094B928AD6}"/>
              </a:ext>
            </a:extLst>
          </p:cNvPr>
          <p:cNvSpPr txBox="1"/>
          <p:nvPr/>
        </p:nvSpPr>
        <p:spPr>
          <a:xfrm>
            <a:off x="5536217" y="8870600"/>
            <a:ext cx="7373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Mesh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F3DBAF9-E880-F540-AF19-7B4D821995E3}"/>
              </a:ext>
            </a:extLst>
          </p:cNvPr>
          <p:cNvSpPr txBox="1"/>
          <p:nvPr/>
        </p:nvSpPr>
        <p:spPr>
          <a:xfrm>
            <a:off x="3236354" y="8870600"/>
            <a:ext cx="58349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Bare Metal</a:t>
            </a:r>
          </a:p>
        </p:txBody>
      </p:sp>
      <p:pic>
        <p:nvPicPr>
          <p:cNvPr id="3088" name="Picture 16" descr="Image result for rack icon">
            <a:extLst>
              <a:ext uri="{FF2B5EF4-FFF2-40B4-BE49-F238E27FC236}">
                <a16:creationId xmlns:a16="http://schemas.microsoft.com/office/drawing/2014/main" id="{640BE114-A25E-B648-A9C6-2138091C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29" y="8422098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993B68C-AD71-874A-925E-C7403EA65832}"/>
              </a:ext>
            </a:extLst>
          </p:cNvPr>
          <p:cNvSpPr txBox="1"/>
          <p:nvPr/>
        </p:nvSpPr>
        <p:spPr>
          <a:xfrm>
            <a:off x="4012590" y="8801350"/>
            <a:ext cx="461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Virtual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Machine</a:t>
            </a:r>
          </a:p>
        </p:txBody>
      </p:sp>
      <p:pic>
        <p:nvPicPr>
          <p:cNvPr id="3094" name="Picture 22" descr="Image result for virtual machine icon">
            <a:extLst>
              <a:ext uri="{FF2B5EF4-FFF2-40B4-BE49-F238E27FC236}">
                <a16:creationId xmlns:a16="http://schemas.microsoft.com/office/drawing/2014/main" id="{0647E831-5C99-1046-AC6E-8BCD88D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09" y="8445662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on premise icon">
            <a:extLst>
              <a:ext uri="{FF2B5EF4-FFF2-40B4-BE49-F238E27FC236}">
                <a16:creationId xmlns:a16="http://schemas.microsoft.com/office/drawing/2014/main" id="{11DCE263-A6E8-AB41-B458-83DC1624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92" y="8466481"/>
            <a:ext cx="324000" cy="3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7D9D42B7-F877-BC43-98FC-CF95757A576A}"/>
              </a:ext>
            </a:extLst>
          </p:cNvPr>
          <p:cNvCxnSpPr>
            <a:cxnSpLocks/>
          </p:cNvCxnSpPr>
          <p:nvPr/>
        </p:nvCxnSpPr>
        <p:spPr>
          <a:xfrm flipV="1">
            <a:off x="6433581" y="8376568"/>
            <a:ext cx="0" cy="6802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083A9A28-BEDE-064A-9D30-41C7D058906C}"/>
              </a:ext>
            </a:extLst>
          </p:cNvPr>
          <p:cNvSpPr txBox="1"/>
          <p:nvPr/>
        </p:nvSpPr>
        <p:spPr>
          <a:xfrm>
            <a:off x="7258016" y="8875891"/>
            <a:ext cx="3270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Cloud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336674EF-F9F0-CD44-93D7-A74CF57B624B}"/>
              </a:ext>
            </a:extLst>
          </p:cNvPr>
          <p:cNvSpPr txBox="1"/>
          <p:nvPr/>
        </p:nvSpPr>
        <p:spPr>
          <a:xfrm>
            <a:off x="6486092" y="8865942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On Premises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82588EFF-4648-0E4B-B9C0-7B1121357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24" y="8422098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41F7E7-2B8A-4B47-B12C-9CE4D702894D}"/>
              </a:ext>
            </a:extLst>
          </p:cNvPr>
          <p:cNvGrpSpPr/>
          <p:nvPr/>
        </p:nvGrpSpPr>
        <p:grpSpPr>
          <a:xfrm>
            <a:off x="9495206" y="2337931"/>
            <a:ext cx="380211" cy="371978"/>
            <a:chOff x="8921128" y="2467241"/>
            <a:chExt cx="380211" cy="371978"/>
          </a:xfrm>
        </p:grpSpPr>
        <p:pic>
          <p:nvPicPr>
            <p:cNvPr id="333" name="Picture 332">
              <a:extLst>
                <a:ext uri="{FF2B5EF4-FFF2-40B4-BE49-F238E27FC236}">
                  <a16:creationId xmlns:a16="http://schemas.microsoft.com/office/drawing/2014/main" id="{C7F4BBED-1566-314B-8FB8-BE1830328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21128" y="2515219"/>
              <a:ext cx="324000" cy="324000"/>
            </a:xfrm>
            <a:prstGeom prst="rect">
              <a:avLst/>
            </a:prstGeom>
          </p:spPr>
        </p:pic>
        <p:pic>
          <p:nvPicPr>
            <p:cNvPr id="338" name="Picture 337">
              <a:extLst>
                <a:ext uri="{FF2B5EF4-FFF2-40B4-BE49-F238E27FC236}">
                  <a16:creationId xmlns:a16="http://schemas.microsoft.com/office/drawing/2014/main" id="{C81C9097-5B4B-5A41-A6AE-ADB0DCE2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7339" y="2467241"/>
              <a:ext cx="324000" cy="324000"/>
            </a:xfrm>
            <a:prstGeom prst="rect">
              <a:avLst/>
            </a:prstGeom>
          </p:spPr>
        </p:pic>
      </p:grpSp>
      <p:pic>
        <p:nvPicPr>
          <p:cNvPr id="243" name="Picture 2" descr="ildergebnis für disk symbol">
            <a:extLst>
              <a:ext uri="{FF2B5EF4-FFF2-40B4-BE49-F238E27FC236}">
                <a16:creationId xmlns:a16="http://schemas.microsoft.com/office/drawing/2014/main" id="{599756DA-F9A5-D044-AA8A-DF25BD9A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45" y="241543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EA63376-6CD2-7F46-A331-9A35FE75DC35}"/>
              </a:ext>
            </a:extLst>
          </p:cNvPr>
          <p:cNvSpPr txBox="1"/>
          <p:nvPr/>
        </p:nvSpPr>
        <p:spPr>
          <a:xfrm>
            <a:off x="5262903" y="2786372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Disk Service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90ACEFFE-C8D1-B84F-855B-04704C5F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718" y="602211"/>
            <a:ext cx="444655" cy="276200"/>
          </a:xfrm>
          <a:prstGeom prst="rect">
            <a:avLst/>
          </a:prstGeom>
        </p:spPr>
      </p:pic>
      <p:sp>
        <p:nvSpPr>
          <p:cNvPr id="285" name="TextBox 284">
            <a:extLst>
              <a:ext uri="{FF2B5EF4-FFF2-40B4-BE49-F238E27FC236}">
                <a16:creationId xmlns:a16="http://schemas.microsoft.com/office/drawing/2014/main" id="{434C32B6-009D-B648-B720-3D7C9284D454}"/>
              </a:ext>
            </a:extLst>
          </p:cNvPr>
          <p:cNvSpPr txBox="1"/>
          <p:nvPr/>
        </p:nvSpPr>
        <p:spPr>
          <a:xfrm>
            <a:off x="10967980" y="923604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Artifact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Repository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C4FDD00-701D-8942-A8BF-0610F326B8D2}"/>
              </a:ext>
            </a:extLst>
          </p:cNvPr>
          <p:cNvSpPr txBox="1"/>
          <p:nvPr/>
        </p:nvSpPr>
        <p:spPr>
          <a:xfrm>
            <a:off x="7861678" y="992854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Event Catalog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FD9E5F0-721B-A345-AD39-5492744B5C36}"/>
              </a:ext>
            </a:extLst>
          </p:cNvPr>
          <p:cNvSpPr txBox="1"/>
          <p:nvPr/>
        </p:nvSpPr>
        <p:spPr>
          <a:xfrm>
            <a:off x="7086307" y="992854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pic>
        <p:nvPicPr>
          <p:cNvPr id="344" name="Picture 4" descr="Bildergebnis für catalog icon">
            <a:extLst>
              <a:ext uri="{FF2B5EF4-FFF2-40B4-BE49-F238E27FC236}">
                <a16:creationId xmlns:a16="http://schemas.microsoft.com/office/drawing/2014/main" id="{0A67EAEC-31AA-2E41-9889-2BE228C3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07" y="559993"/>
            <a:ext cx="474521" cy="3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" name="Picture 4" descr="Bildergebnis für catalog icon">
            <a:extLst>
              <a:ext uri="{FF2B5EF4-FFF2-40B4-BE49-F238E27FC236}">
                <a16:creationId xmlns:a16="http://schemas.microsoft.com/office/drawing/2014/main" id="{55861892-CD0E-9648-B73C-9664C317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80" y="559993"/>
            <a:ext cx="474521" cy="3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4" name="Picture 2" descr="Bildergebnis für data lineage icon">
            <a:extLst>
              <a:ext uri="{FF2B5EF4-FFF2-40B4-BE49-F238E27FC236}">
                <a16:creationId xmlns:a16="http://schemas.microsoft.com/office/drawing/2014/main" id="{C9019C0C-F8F1-DD40-A6B0-87C7078A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02" y="551093"/>
            <a:ext cx="318250" cy="3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58F0B3E5-941C-4A4F-921E-27D9493BC374}"/>
              </a:ext>
            </a:extLst>
          </p:cNvPr>
          <p:cNvSpPr/>
          <p:nvPr/>
        </p:nvSpPr>
        <p:spPr>
          <a:xfrm>
            <a:off x="8115300" y="8097107"/>
            <a:ext cx="5692452" cy="99368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cs typeface="Arial" charset="0"/>
              </a:rPr>
              <a:t>Backing Services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99444547-CADF-A141-A8C3-E936043A5583}"/>
              </a:ext>
            </a:extLst>
          </p:cNvPr>
          <p:cNvSpPr txBox="1"/>
          <p:nvPr/>
        </p:nvSpPr>
        <p:spPr>
          <a:xfrm>
            <a:off x="11407036" y="8780634"/>
            <a:ext cx="7566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Orchestration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68" name="Picture 13" descr="Bildergebnis für orchestration icon">
            <a:extLst>
              <a:ext uri="{FF2B5EF4-FFF2-40B4-BE49-F238E27FC236}">
                <a16:creationId xmlns:a16="http://schemas.microsoft.com/office/drawing/2014/main" id="{A81DFE59-C420-F84D-BED3-DD70FF8E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211" y="8398974"/>
            <a:ext cx="350135" cy="35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14" descr="Image result for rule engine icon logo">
            <a:extLst>
              <a:ext uri="{FF2B5EF4-FFF2-40B4-BE49-F238E27FC236}">
                <a16:creationId xmlns:a16="http://schemas.microsoft.com/office/drawing/2014/main" id="{8D841FEC-4D6F-634E-8450-E2C1F13E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205" y="8382331"/>
            <a:ext cx="444798" cy="4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0" name="TextBox 369">
            <a:extLst>
              <a:ext uri="{FF2B5EF4-FFF2-40B4-BE49-F238E27FC236}">
                <a16:creationId xmlns:a16="http://schemas.microsoft.com/office/drawing/2014/main" id="{755E7C1E-D2E5-3749-8C37-51FA86A9EA55}"/>
              </a:ext>
            </a:extLst>
          </p:cNvPr>
          <p:cNvSpPr txBox="1"/>
          <p:nvPr/>
        </p:nvSpPr>
        <p:spPr>
          <a:xfrm>
            <a:off x="12338522" y="8780633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1" name="Picture 15" descr="Bildergebnis für machine learning inference icon">
            <a:extLst>
              <a:ext uri="{FF2B5EF4-FFF2-40B4-BE49-F238E27FC236}">
                <a16:creationId xmlns:a16="http://schemas.microsoft.com/office/drawing/2014/main" id="{AAFD8274-6E34-3145-AF3A-D9B4F87ED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864" y="8372854"/>
            <a:ext cx="392913" cy="3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60ACEBF6-4FFF-3146-81BF-81D52DFBAF91}"/>
              </a:ext>
            </a:extLst>
          </p:cNvPr>
          <p:cNvSpPr txBox="1"/>
          <p:nvPr/>
        </p:nvSpPr>
        <p:spPr>
          <a:xfrm>
            <a:off x="13038081" y="8778463"/>
            <a:ext cx="71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ML Inference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pic>
        <p:nvPicPr>
          <p:cNvPr id="373" name="Picture 372">
            <a:extLst>
              <a:ext uri="{FF2B5EF4-FFF2-40B4-BE49-F238E27FC236}">
                <a16:creationId xmlns:a16="http://schemas.microsoft.com/office/drawing/2014/main" id="{65CAEE2A-4A7E-1F48-9900-0C9C7DCB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237" y="8456060"/>
            <a:ext cx="463653" cy="288000"/>
          </a:xfrm>
          <a:prstGeom prst="rect">
            <a:avLst/>
          </a:prstGeom>
        </p:spPr>
      </p:pic>
      <p:sp>
        <p:nvSpPr>
          <p:cNvPr id="374" name="TextBox 373">
            <a:extLst>
              <a:ext uri="{FF2B5EF4-FFF2-40B4-BE49-F238E27FC236}">
                <a16:creationId xmlns:a16="http://schemas.microsoft.com/office/drawing/2014/main" id="{7149293E-738C-654B-87B0-7B571293D00D}"/>
              </a:ext>
            </a:extLst>
          </p:cNvPr>
          <p:cNvSpPr txBox="1"/>
          <p:nvPr/>
        </p:nvSpPr>
        <p:spPr>
          <a:xfrm>
            <a:off x="8277408" y="8796171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RDBMS /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NoSQL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5CCCC31-5607-DB44-8A5F-A5E213AF7050}"/>
              </a:ext>
            </a:extLst>
          </p:cNvPr>
          <p:cNvSpPr txBox="1"/>
          <p:nvPr/>
        </p:nvSpPr>
        <p:spPr>
          <a:xfrm>
            <a:off x="10708479" y="8758787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In-Memory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Grid</a:t>
            </a:r>
          </a:p>
        </p:txBody>
      </p:sp>
      <p:pic>
        <p:nvPicPr>
          <p:cNvPr id="378" name="Picture 19" descr="Bildergebnis für in-memory symbol">
            <a:extLst>
              <a:ext uri="{FF2B5EF4-FFF2-40B4-BE49-F238E27FC236}">
                <a16:creationId xmlns:a16="http://schemas.microsoft.com/office/drawing/2014/main" id="{AD5A3B26-5549-4C47-A83D-BFE11D3D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02" y="8419972"/>
            <a:ext cx="342250" cy="34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" name="TextBox 378">
            <a:extLst>
              <a:ext uri="{FF2B5EF4-FFF2-40B4-BE49-F238E27FC236}">
                <a16:creationId xmlns:a16="http://schemas.microsoft.com/office/drawing/2014/main" id="{E0FDA0A3-9EEF-8049-B274-7C4B68DE37D5}"/>
              </a:ext>
            </a:extLst>
          </p:cNvPr>
          <p:cNvSpPr txBox="1"/>
          <p:nvPr/>
        </p:nvSpPr>
        <p:spPr>
          <a:xfrm>
            <a:off x="8941062" y="8812595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Object Store</a:t>
            </a:r>
          </a:p>
        </p:txBody>
      </p:sp>
      <p:pic>
        <p:nvPicPr>
          <p:cNvPr id="380" name="Picture 2" descr="Bildergebnis für bucket icon">
            <a:hlinkClick r:id="rId48"/>
            <a:extLst>
              <a:ext uri="{FF2B5EF4-FFF2-40B4-BE49-F238E27FC236}">
                <a16:creationId xmlns:a16="http://schemas.microsoft.com/office/drawing/2014/main" id="{333BD672-66B3-AC48-A24D-3ADA15757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6749" y="8457992"/>
            <a:ext cx="316250" cy="3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A53CCEC-567E-C64C-AB8E-82439C4801EA}"/>
              </a:ext>
            </a:extLst>
          </p:cNvPr>
          <p:cNvGrpSpPr/>
          <p:nvPr/>
        </p:nvGrpSpPr>
        <p:grpSpPr>
          <a:xfrm>
            <a:off x="7728993" y="7080821"/>
            <a:ext cx="457138" cy="371361"/>
            <a:chOff x="422845" y="469768"/>
            <a:chExt cx="457138" cy="371361"/>
          </a:xfrm>
        </p:grpSpPr>
        <p:sp>
          <p:nvSpPr>
            <p:cNvPr id="382" name="Hexagon 381">
              <a:extLst>
                <a:ext uri="{FF2B5EF4-FFF2-40B4-BE49-F238E27FC236}">
                  <a16:creationId xmlns:a16="http://schemas.microsoft.com/office/drawing/2014/main" id="{404EA6C7-5201-F94A-AD96-858E4B585BF4}"/>
                </a:ext>
              </a:extLst>
            </p:cNvPr>
            <p:cNvSpPr/>
            <p:nvPr/>
          </p:nvSpPr>
          <p:spPr>
            <a:xfrm>
              <a:off x="422845" y="469768"/>
              <a:ext cx="457138" cy="371361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65757E0D-9DA4-5C45-9574-91D0B5469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521371" y="525405"/>
              <a:ext cx="260087" cy="260087"/>
            </a:xfrm>
            <a:prstGeom prst="rect">
              <a:avLst/>
            </a:prstGeom>
          </p:spPr>
        </p:pic>
      </p:grpSp>
      <p:sp>
        <p:nvSpPr>
          <p:cNvPr id="385" name="TextBox 384">
            <a:extLst>
              <a:ext uri="{FF2B5EF4-FFF2-40B4-BE49-F238E27FC236}">
                <a16:creationId xmlns:a16="http://schemas.microsoft.com/office/drawing/2014/main" id="{59C8C04D-E3D0-FF46-ADEF-6B2CC1EB8599}"/>
              </a:ext>
            </a:extLst>
          </p:cNvPr>
          <p:cNvSpPr txBox="1"/>
          <p:nvPr/>
        </p:nvSpPr>
        <p:spPr>
          <a:xfrm>
            <a:off x="9857874" y="8821858"/>
            <a:ext cx="6412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Store</a:t>
            </a:r>
          </a:p>
        </p:txBody>
      </p:sp>
      <p:pic>
        <p:nvPicPr>
          <p:cNvPr id="386" name="Picture 385" descr="A close up of a logo&#10;&#10;Description automatically generated">
            <a:extLst>
              <a:ext uri="{FF2B5EF4-FFF2-40B4-BE49-F238E27FC236}">
                <a16:creationId xmlns:a16="http://schemas.microsoft.com/office/drawing/2014/main" id="{98455AEC-39EF-7840-9D68-6F958690734F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58" y="8331812"/>
            <a:ext cx="556385" cy="556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DA72A0-984C-6143-B5EA-4A944DC0D3BC}"/>
              </a:ext>
            </a:extLst>
          </p:cNvPr>
          <p:cNvGrpSpPr/>
          <p:nvPr/>
        </p:nvGrpSpPr>
        <p:grpSpPr>
          <a:xfrm>
            <a:off x="5369958" y="3121130"/>
            <a:ext cx="471976" cy="218516"/>
            <a:chOff x="5369958" y="3121130"/>
            <a:chExt cx="471976" cy="218516"/>
          </a:xfrm>
        </p:grpSpPr>
        <p:pic>
          <p:nvPicPr>
            <p:cNvPr id="354" name="Picture 353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2F394F16-1152-D74B-AB67-38C7CAD43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496688" y="2994400"/>
              <a:ext cx="218516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A81172-ABEC-5B46-A807-33EDC64D930D}"/>
                </a:ext>
              </a:extLst>
            </p:cNvPr>
            <p:cNvSpPr txBox="1"/>
            <p:nvPr/>
          </p:nvSpPr>
          <p:spPr>
            <a:xfrm>
              <a:off x="5545392" y="3165751"/>
              <a:ext cx="221214" cy="12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800" b="1" dirty="0">
                  <a:solidFill>
                    <a:schemeClr val="tx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CDC</a:t>
              </a:r>
            </a:p>
          </p:txBody>
        </p:sp>
      </p:grpSp>
      <p:pic>
        <p:nvPicPr>
          <p:cNvPr id="313" name="Picture 2" descr="Ähnliches Foto">
            <a:extLst>
              <a:ext uri="{FF2B5EF4-FFF2-40B4-BE49-F238E27FC236}">
                <a16:creationId xmlns:a16="http://schemas.microsoft.com/office/drawing/2014/main" id="{800BD589-D441-E247-BACB-83C128C5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157" y="1683223"/>
            <a:ext cx="403247" cy="4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5" name="Picture 13" descr="Bildergebnis für orchestration icon">
            <a:extLst>
              <a:ext uri="{FF2B5EF4-FFF2-40B4-BE49-F238E27FC236}">
                <a16:creationId xmlns:a16="http://schemas.microsoft.com/office/drawing/2014/main" id="{8A12AE5E-97B4-8748-A95D-1FF1A50D1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40" y="58010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dergebnis für image symbol">
            <a:extLst>
              <a:ext uri="{FF2B5EF4-FFF2-40B4-BE49-F238E27FC236}">
                <a16:creationId xmlns:a16="http://schemas.microsoft.com/office/drawing/2014/main" id="{ED196FDA-130C-B44F-A709-1CCEAA70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7325" y="6115289"/>
            <a:ext cx="342338" cy="34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4A1AFBB5-51B8-4940-95D4-49D85BC4B059}"/>
              </a:ext>
            </a:extLst>
          </p:cNvPr>
          <p:cNvSpPr txBox="1"/>
          <p:nvPr/>
        </p:nvSpPr>
        <p:spPr>
          <a:xfrm flipH="1">
            <a:off x="1454930" y="6454316"/>
            <a:ext cx="5990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Image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21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59">
            <a:extLst>
              <a:ext uri="{FF2B5EF4-FFF2-40B4-BE49-F238E27FC236}">
                <a16:creationId xmlns:a16="http://schemas.microsoft.com/office/drawing/2014/main" id="{A0D2972A-9D3F-E045-97DF-340F424DDC72}"/>
              </a:ext>
            </a:extLst>
          </p:cNvPr>
          <p:cNvSpPr/>
          <p:nvPr/>
        </p:nvSpPr>
        <p:spPr>
          <a:xfrm>
            <a:off x="11379822" y="8226015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ABAEBD-684F-CD4B-9413-509125C52AE8}"/>
              </a:ext>
            </a:extLst>
          </p:cNvPr>
          <p:cNvGrpSpPr/>
          <p:nvPr/>
        </p:nvGrpSpPr>
        <p:grpSpPr>
          <a:xfrm>
            <a:off x="391886" y="96460"/>
            <a:ext cx="15094647" cy="9139632"/>
            <a:chOff x="391886" y="96460"/>
            <a:chExt cx="15094647" cy="9139632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8A03BF0-B38C-AE47-85D0-8559CCEDEAF6}"/>
                </a:ext>
              </a:extLst>
            </p:cNvPr>
            <p:cNvSpPr/>
            <p:nvPr/>
          </p:nvSpPr>
          <p:spPr>
            <a:xfrm>
              <a:off x="14388533" y="1404949"/>
              <a:ext cx="1098000" cy="7686297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Consumer / Targets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4ACBB1-353D-8745-BFB7-9B905CA471E7}"/>
                </a:ext>
              </a:extLst>
            </p:cNvPr>
            <p:cNvSpPr/>
            <p:nvPr/>
          </p:nvSpPr>
          <p:spPr>
            <a:xfrm>
              <a:off x="7408916" y="2036076"/>
              <a:ext cx="5094620" cy="3166847"/>
            </a:xfrm>
            <a:prstGeom prst="roundRect">
              <a:avLst>
                <a:gd name="adj" fmla="val 4983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Lake / DWH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002D1F-E805-E14B-A3F9-D74EBAA7FF84}"/>
                </a:ext>
              </a:extLst>
            </p:cNvPr>
            <p:cNvCxnSpPr>
              <a:cxnSpLocks/>
            </p:cNvCxnSpPr>
            <p:nvPr/>
          </p:nvCxnSpPr>
          <p:spPr>
            <a:xfrm>
              <a:off x="8728395" y="3731690"/>
              <a:ext cx="2808000" cy="16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26162E-F69B-5843-B89E-BCBCCD6E4A47}"/>
                </a:ext>
              </a:extLst>
            </p:cNvPr>
            <p:cNvSpPr txBox="1"/>
            <p:nvPr/>
          </p:nvSpPr>
          <p:spPr>
            <a:xfrm rot="16200000">
              <a:off x="8799214" y="4715003"/>
              <a:ext cx="57464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Landing /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Raw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39F8B8-357E-2841-B87B-176BF80A5375}"/>
                </a:ext>
              </a:extLst>
            </p:cNvPr>
            <p:cNvSpPr txBox="1"/>
            <p:nvPr/>
          </p:nvSpPr>
          <p:spPr>
            <a:xfrm rot="16200000">
              <a:off x="8887764" y="3984791"/>
              <a:ext cx="3975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Refined</a:t>
              </a:r>
            </a:p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F0C-7160-3841-A6DA-F1E12B108EA5}"/>
                </a:ext>
              </a:extLst>
            </p:cNvPr>
            <p:cNvSpPr txBox="1"/>
            <p:nvPr/>
          </p:nvSpPr>
          <p:spPr>
            <a:xfrm rot="16200000">
              <a:off x="8775554" y="3221014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Usage-Opti-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Mized Zone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257F1F-C6BB-AB41-8B97-4D1A169EC324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67" y="4497516"/>
              <a:ext cx="280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282E5CD-6041-4D4F-951C-6FDA44FA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180501"/>
              <a:ext cx="463653" cy="2880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2EEABF7-0F02-3648-A35A-95B726FD100B}"/>
                </a:ext>
              </a:extLst>
            </p:cNvPr>
            <p:cNvSpPr/>
            <p:nvPr/>
          </p:nvSpPr>
          <p:spPr>
            <a:xfrm>
              <a:off x="4848682" y="1404948"/>
              <a:ext cx="1544762" cy="6511238"/>
            </a:xfrm>
            <a:prstGeom prst="roundRect">
              <a:avLst>
                <a:gd name="adj" fmla="val 10892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Integration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6832AD2-FA93-C54C-BE65-6BAD4F8DE1B6}"/>
                </a:ext>
              </a:extLst>
            </p:cNvPr>
            <p:cNvSpPr txBox="1"/>
            <p:nvPr/>
          </p:nvSpPr>
          <p:spPr>
            <a:xfrm>
              <a:off x="11037048" y="3503956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E13F74-D980-C84A-8F42-E5CDAE24D60F}"/>
                </a:ext>
              </a:extLst>
            </p:cNvPr>
            <p:cNvSpPr/>
            <p:nvPr/>
          </p:nvSpPr>
          <p:spPr>
            <a:xfrm>
              <a:off x="2857039" y="96460"/>
              <a:ext cx="11128319" cy="9139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Modern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Data Platform</a:t>
              </a:r>
            </a:p>
          </p:txBody>
        </p:sp>
        <p:pic>
          <p:nvPicPr>
            <p:cNvPr id="116" name="Picture 18" descr="ildergebnis für data visualisation icon">
              <a:extLst>
                <a:ext uri="{FF2B5EF4-FFF2-40B4-BE49-F238E27FC236}">
                  <a16:creationId xmlns:a16="http://schemas.microsoft.com/office/drawing/2014/main" id="{50D69444-1805-3A49-B1DF-1F36E9079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2979476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ildergebnis für microservice symbol">
              <a:extLst>
                <a:ext uri="{FF2B5EF4-FFF2-40B4-BE49-F238E27FC236}">
                  <a16:creationId xmlns:a16="http://schemas.microsoft.com/office/drawing/2014/main" id="{A35A1CA5-D0C9-5B47-942C-D3527E006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457692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B01616-5C75-FE4D-8F56-2C08A93A4F62}"/>
                </a:ext>
              </a:extLst>
            </p:cNvPr>
            <p:cNvSpPr txBox="1"/>
            <p:nvPr/>
          </p:nvSpPr>
          <p:spPr>
            <a:xfrm>
              <a:off x="14582423" y="3368732"/>
              <a:ext cx="70532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Batch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829AF8-A43B-F741-B15F-942514840A23}"/>
                </a:ext>
              </a:extLst>
            </p:cNvPr>
            <p:cNvSpPr txBox="1"/>
            <p:nvPr/>
          </p:nvSpPr>
          <p:spPr>
            <a:xfrm>
              <a:off x="14588835" y="4939762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Self-Service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pic>
          <p:nvPicPr>
            <p:cNvPr id="120" name="Picture 119" descr="ildergebnis für datascience lab icon">
              <a:extLst>
                <a:ext uri="{FF2B5EF4-FFF2-40B4-BE49-F238E27FC236}">
                  <a16:creationId xmlns:a16="http://schemas.microsoft.com/office/drawing/2014/main" id="{34680BFE-EBF5-9447-936D-287233F2C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7811" y="2317108"/>
              <a:ext cx="294545" cy="29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B558769-9B79-CF41-ADD5-BED117A13A8B}"/>
                </a:ext>
              </a:extLst>
            </p:cNvPr>
            <p:cNvSpPr txBox="1"/>
            <p:nvPr/>
          </p:nvSpPr>
          <p:spPr>
            <a:xfrm>
              <a:off x="14559982" y="2644001"/>
              <a:ext cx="7502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Science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Workbench</a:t>
              </a:r>
            </a:p>
          </p:txBody>
        </p:sp>
        <p:pic>
          <p:nvPicPr>
            <p:cNvPr id="122" name="Picture 18" descr="ildergebnis für data visualisation icon">
              <a:extLst>
                <a:ext uri="{FF2B5EF4-FFF2-40B4-BE49-F238E27FC236}">
                  <a16:creationId xmlns:a16="http://schemas.microsoft.com/office/drawing/2014/main" id="{3111BC20-40A8-1343-85F6-63F4A53B9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3791439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B926035-3CEA-AC47-B244-7F90C6FA866C}"/>
                </a:ext>
              </a:extLst>
            </p:cNvPr>
            <p:cNvSpPr txBox="1"/>
            <p:nvPr/>
          </p:nvSpPr>
          <p:spPr>
            <a:xfrm>
              <a:off x="14495860" y="4173971"/>
              <a:ext cx="878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Streaming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E8CD55D-E2FA-9C41-9AE4-7CD6BA8A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5454040" y="1713267"/>
              <a:ext cx="324000" cy="35426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20353DC-08FF-754B-AEF5-51E0AD24F5EB}"/>
                </a:ext>
              </a:extLst>
            </p:cNvPr>
            <p:cNvSpPr txBox="1"/>
            <p:nvPr/>
          </p:nvSpPr>
          <p:spPr>
            <a:xfrm>
              <a:off x="4990139" y="2106288"/>
              <a:ext cx="125180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Virtualization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29925E72-FACB-434D-87A2-948FCC3A1E2D}"/>
                </a:ext>
              </a:extLst>
            </p:cNvPr>
            <p:cNvSpPr/>
            <p:nvPr/>
          </p:nvSpPr>
          <p:spPr>
            <a:xfrm>
              <a:off x="3056413" y="4842206"/>
              <a:ext cx="953972" cy="3073979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Edge Computing</a:t>
              </a:r>
            </a:p>
          </p:txBody>
        </p:sp>
        <p:pic>
          <p:nvPicPr>
            <p:cNvPr id="175" name="Picture 174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BA989AAF-260F-864B-B81B-4F991A033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440" y="6523566"/>
              <a:ext cx="334800" cy="33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9E178E-0064-4646-850D-5A400481BB6F}"/>
                </a:ext>
              </a:extLst>
            </p:cNvPr>
            <p:cNvSpPr txBox="1"/>
            <p:nvPr/>
          </p:nvSpPr>
          <p:spPr>
            <a:xfrm>
              <a:off x="3276359" y="6890651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6612A97-1DB8-804A-88C9-F2DE48AF30CD}"/>
                </a:ext>
              </a:extLst>
            </p:cNvPr>
            <p:cNvSpPr txBox="1"/>
            <p:nvPr/>
          </p:nvSpPr>
          <p:spPr>
            <a:xfrm>
              <a:off x="3247506" y="6217209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A1CADB8-D89B-774B-B526-0BF5B2C83B75}"/>
                </a:ext>
              </a:extLst>
            </p:cNvPr>
            <p:cNvGrpSpPr/>
            <p:nvPr/>
          </p:nvGrpSpPr>
          <p:grpSpPr>
            <a:xfrm>
              <a:off x="3388840" y="5864391"/>
              <a:ext cx="288000" cy="288000"/>
              <a:chOff x="5926904" y="2540197"/>
              <a:chExt cx="781814" cy="72000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3041F95-6CF7-2A43-9537-1B37DBD8C42F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419D5AB-1D43-B24A-A606-B26756C0BE2B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4C08913-3539-E64A-9BF0-46E489A79F04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A5242EF-0954-BE4B-868A-46ECE58A2B52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48EE5F7-81B3-8C40-AE6C-8C0A725B126D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E92B3A-051E-594B-9994-4456944DC397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8A43518-6475-344F-B942-53994DEFF4C7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5F853E7-5BF0-4F4A-BAC8-0E5ED04C5942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3366032-349F-2347-A39F-9363D0A30865}"/>
                </a:ext>
              </a:extLst>
            </p:cNvPr>
            <p:cNvSpPr txBox="1"/>
            <p:nvPr/>
          </p:nvSpPr>
          <p:spPr>
            <a:xfrm>
              <a:off x="3274186" y="5614904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9BAB895-606E-BC4D-82A4-852BE158436A}"/>
                </a:ext>
              </a:extLst>
            </p:cNvPr>
            <p:cNvSpPr txBox="1"/>
            <p:nvPr/>
          </p:nvSpPr>
          <p:spPr>
            <a:xfrm>
              <a:off x="14649748" y="8398974"/>
              <a:ext cx="5706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Enterprise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</a:t>
              </a:r>
            </a:p>
          </p:txBody>
        </p:sp>
        <p:pic>
          <p:nvPicPr>
            <p:cNvPr id="212" name="Picture 8" descr="mage result for erp apps symbol">
              <a:extLst>
                <a:ext uri="{FF2B5EF4-FFF2-40B4-BE49-F238E27FC236}">
                  <a16:creationId xmlns:a16="http://schemas.microsoft.com/office/drawing/2014/main" id="{226A3DB9-5F95-464F-AE1B-18FA4A2C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7967917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32D6F70-085A-3648-AA54-7B7856DDF624}"/>
                </a:ext>
              </a:extLst>
            </p:cNvPr>
            <p:cNvSpPr txBox="1"/>
            <p:nvPr/>
          </p:nvSpPr>
          <p:spPr>
            <a:xfrm>
              <a:off x="5019246" y="3401559"/>
              <a:ext cx="117339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Change Data Capture</a:t>
              </a:r>
            </a:p>
          </p:txBody>
        </p:sp>
        <p:pic>
          <p:nvPicPr>
            <p:cNvPr id="220" name="Picture 219" descr="ildergebnis für bucket storage icon">
              <a:extLst>
                <a:ext uri="{FF2B5EF4-FFF2-40B4-BE49-F238E27FC236}">
                  <a16:creationId xmlns:a16="http://schemas.microsoft.com/office/drawing/2014/main" id="{03446C04-C025-8948-9BF8-5BC8A097B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456066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07E11-31C4-9942-9CF2-53F2C968F644}"/>
                </a:ext>
              </a:extLst>
            </p:cNvPr>
            <p:cNvGrpSpPr/>
            <p:nvPr/>
          </p:nvGrpSpPr>
          <p:grpSpPr>
            <a:xfrm>
              <a:off x="9502784" y="4565610"/>
              <a:ext cx="365055" cy="377030"/>
              <a:chOff x="8908817" y="4694920"/>
              <a:chExt cx="365055" cy="377030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DF581D22-278E-B54E-B269-18E265B86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8817" y="4747950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A43A595D-4640-9740-864E-96C508C33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9872" y="4694920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28" name="Picture 227" descr="ildergebnis für bucket storage icon">
              <a:extLst>
                <a:ext uri="{FF2B5EF4-FFF2-40B4-BE49-F238E27FC236}">
                  <a16:creationId xmlns:a16="http://schemas.microsoft.com/office/drawing/2014/main" id="{C7C00CCE-EA8E-5D44-8A6E-61C79B49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847704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D12887-C4D7-B74B-9D96-8A40E0080A25}"/>
                </a:ext>
              </a:extLst>
            </p:cNvPr>
            <p:cNvGrpSpPr/>
            <p:nvPr/>
          </p:nvGrpSpPr>
          <p:grpSpPr>
            <a:xfrm>
              <a:off x="9495206" y="3841981"/>
              <a:ext cx="380211" cy="371978"/>
              <a:chOff x="8901649" y="3971291"/>
              <a:chExt cx="380211" cy="371978"/>
            </a:xfrm>
          </p:grpSpPr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375803C2-E708-3A4C-A26E-A07AB4BEE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1649" y="401926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6F21D1EA-1DBE-384C-83B9-9F2317FC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57860" y="397129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31" name="Picture 230" descr="ildergebnis für bucket storage icon">
              <a:extLst>
                <a:ext uri="{FF2B5EF4-FFF2-40B4-BE49-F238E27FC236}">
                  <a16:creationId xmlns:a16="http://schemas.microsoft.com/office/drawing/2014/main" id="{989B3533-515A-7241-8AD7-78C62AD8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121130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97D571-38BA-A643-B01E-92F4FFA6F4E4}"/>
                </a:ext>
              </a:extLst>
            </p:cNvPr>
            <p:cNvGrpSpPr/>
            <p:nvPr/>
          </p:nvGrpSpPr>
          <p:grpSpPr>
            <a:xfrm>
              <a:off x="9495206" y="3116658"/>
              <a:ext cx="380211" cy="371978"/>
              <a:chOff x="8903897" y="3245968"/>
              <a:chExt cx="380211" cy="371978"/>
            </a:xfrm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F87B2514-2DB6-0C41-8C7C-4F471FCD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3897" y="3293946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1A9EC1B2-7041-F443-ABF3-0D82BADCE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108" y="3245968"/>
                <a:ext cx="324000" cy="324000"/>
              </a:xfrm>
              <a:prstGeom prst="rect">
                <a:avLst/>
              </a:prstGeom>
            </p:spPr>
          </p:pic>
        </p:grpSp>
        <p:sp>
          <p:nvSpPr>
            <p:cNvPr id="236" name="Right Arrow 235">
              <a:extLst>
                <a:ext uri="{FF2B5EF4-FFF2-40B4-BE49-F238E27FC236}">
                  <a16:creationId xmlns:a16="http://schemas.microsoft.com/office/drawing/2014/main" id="{83E2B677-7792-174E-8965-DD3FD85D51F5}"/>
                </a:ext>
              </a:extLst>
            </p:cNvPr>
            <p:cNvSpPr/>
            <p:nvPr/>
          </p:nvSpPr>
          <p:spPr>
            <a:xfrm>
              <a:off x="6441096" y="1488574"/>
              <a:ext cx="7887422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91ECA0D-63E4-F046-9EF6-FE32DA0FE3DD}"/>
                </a:ext>
              </a:extLst>
            </p:cNvPr>
            <p:cNvSpPr txBox="1"/>
            <p:nvPr/>
          </p:nvSpPr>
          <p:spPr>
            <a:xfrm>
              <a:off x="10031305" y="3468012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3C7BA54-2554-954F-8E70-C7D8D0A068C2}"/>
                </a:ext>
              </a:extLst>
            </p:cNvPr>
            <p:cNvSpPr txBox="1"/>
            <p:nvPr/>
          </p:nvSpPr>
          <p:spPr>
            <a:xfrm>
              <a:off x="9569895" y="3544745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33615B1-4862-BD48-8F4C-147F67BC9D83}"/>
                </a:ext>
              </a:extLst>
            </p:cNvPr>
            <p:cNvSpPr txBox="1"/>
            <p:nvPr/>
          </p:nvSpPr>
          <p:spPr>
            <a:xfrm>
              <a:off x="10031305" y="4195343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F67C8F9-0E7D-634A-94D4-C683649BD3B8}"/>
                </a:ext>
              </a:extLst>
            </p:cNvPr>
            <p:cNvSpPr txBox="1"/>
            <p:nvPr/>
          </p:nvSpPr>
          <p:spPr>
            <a:xfrm>
              <a:off x="9569895" y="425936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BECC46A-4311-204E-A8E1-F2115DD6DE9D}"/>
                </a:ext>
              </a:extLst>
            </p:cNvPr>
            <p:cNvSpPr txBox="1"/>
            <p:nvPr/>
          </p:nvSpPr>
          <p:spPr>
            <a:xfrm>
              <a:off x="10031305" y="4898748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2DC02DA-B9D3-7446-A7F2-928B0E527E7F}"/>
                </a:ext>
              </a:extLst>
            </p:cNvPr>
            <p:cNvSpPr txBox="1"/>
            <p:nvPr/>
          </p:nvSpPr>
          <p:spPr>
            <a:xfrm>
              <a:off x="9569895" y="4978486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pic>
          <p:nvPicPr>
            <p:cNvPr id="261" name="Picture 260" descr="ildergebnis für bucket storage icon">
              <a:extLst>
                <a:ext uri="{FF2B5EF4-FFF2-40B4-BE49-F238E27FC236}">
                  <a16:creationId xmlns:a16="http://schemas.microsoft.com/office/drawing/2014/main" id="{D7660714-94D4-BC49-95AA-2AEAC119B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291" y="7283507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E96F3F-93EA-9E41-9595-5B741058CE8A}"/>
                </a:ext>
              </a:extLst>
            </p:cNvPr>
            <p:cNvSpPr txBox="1"/>
            <p:nvPr/>
          </p:nvSpPr>
          <p:spPr>
            <a:xfrm>
              <a:off x="3209850" y="7642682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E3822F4-BC5A-2F49-B798-940284444B81}"/>
                </a:ext>
              </a:extLst>
            </p:cNvPr>
            <p:cNvGrpSpPr/>
            <p:nvPr/>
          </p:nvGrpSpPr>
          <p:grpSpPr>
            <a:xfrm>
              <a:off x="5472040" y="6605219"/>
              <a:ext cx="288000" cy="288000"/>
              <a:chOff x="5926904" y="2540197"/>
              <a:chExt cx="781814" cy="72000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5DD0CB4D-13C3-344F-8686-5FD0AE0C6CC7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ABBFF193-842E-A545-8BE1-580D5561E0A2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C9EB78C-C87D-324B-A6D6-BDED0683885B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A437D26D-387F-A24E-AACC-D482F8783803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9D95302-ABE1-6F40-800E-E282F17C81A1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F05DC60-FA05-DF48-A04E-CF844166A9C3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77A0D0D-D09F-4941-9BFB-594AC875861F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BFE4B8E-3235-5949-8962-392D79006947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9DC32C6-B2D2-8745-99D9-1AC1047DD206}"/>
                </a:ext>
              </a:extLst>
            </p:cNvPr>
            <p:cNvSpPr txBox="1"/>
            <p:nvPr/>
          </p:nvSpPr>
          <p:spPr>
            <a:xfrm>
              <a:off x="5330706" y="6929655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F53B101-A968-304A-87E2-7FD3E129A110}"/>
                </a:ext>
              </a:extLst>
            </p:cNvPr>
            <p:cNvSpPr txBox="1"/>
            <p:nvPr/>
          </p:nvSpPr>
          <p:spPr>
            <a:xfrm>
              <a:off x="5343529" y="4078948"/>
              <a:ext cx="54502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91" name="Right Arrow 290">
              <a:extLst>
                <a:ext uri="{FF2B5EF4-FFF2-40B4-BE49-F238E27FC236}">
                  <a16:creationId xmlns:a16="http://schemas.microsoft.com/office/drawing/2014/main" id="{CEC2B738-3013-8448-BE89-A6BB5EAE6536}"/>
                </a:ext>
              </a:extLst>
            </p:cNvPr>
            <p:cNvSpPr/>
            <p:nvPr/>
          </p:nvSpPr>
          <p:spPr>
            <a:xfrm>
              <a:off x="2297056" y="6695479"/>
              <a:ext cx="733824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2" name="Right Arrow 291">
              <a:extLst>
                <a:ext uri="{FF2B5EF4-FFF2-40B4-BE49-F238E27FC236}">
                  <a16:creationId xmlns:a16="http://schemas.microsoft.com/office/drawing/2014/main" id="{B33CF7C8-C184-6449-BEAA-2CE576257B41}"/>
                </a:ext>
              </a:extLst>
            </p:cNvPr>
            <p:cNvSpPr/>
            <p:nvPr/>
          </p:nvSpPr>
          <p:spPr>
            <a:xfrm>
              <a:off x="4074906" y="670387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920567AB-E78B-D44F-BBED-2776956095E6}"/>
                </a:ext>
              </a:extLst>
            </p:cNvPr>
            <p:cNvSpPr/>
            <p:nvPr/>
          </p:nvSpPr>
          <p:spPr>
            <a:xfrm>
              <a:off x="6486092" y="3566393"/>
              <a:ext cx="85438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5" name="Right Arrow 294">
              <a:extLst>
                <a:ext uri="{FF2B5EF4-FFF2-40B4-BE49-F238E27FC236}">
                  <a16:creationId xmlns:a16="http://schemas.microsoft.com/office/drawing/2014/main" id="{DB708B4B-B4CB-E240-BFBB-C096677580FA}"/>
                </a:ext>
              </a:extLst>
            </p:cNvPr>
            <p:cNvSpPr/>
            <p:nvPr/>
          </p:nvSpPr>
          <p:spPr>
            <a:xfrm rot="10800000">
              <a:off x="6469083" y="5758908"/>
              <a:ext cx="87139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E8D46089-D75C-9646-A206-8F13E1110043}"/>
                </a:ext>
              </a:extLst>
            </p:cNvPr>
            <p:cNvSpPr/>
            <p:nvPr/>
          </p:nvSpPr>
          <p:spPr>
            <a:xfrm>
              <a:off x="6497662" y="5981667"/>
              <a:ext cx="8428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7" name="Right Arrow 296">
              <a:extLst>
                <a:ext uri="{FF2B5EF4-FFF2-40B4-BE49-F238E27FC236}">
                  <a16:creationId xmlns:a16="http://schemas.microsoft.com/office/drawing/2014/main" id="{BF70218A-898F-1644-AC8D-AC54252E6636}"/>
                </a:ext>
              </a:extLst>
            </p:cNvPr>
            <p:cNvSpPr/>
            <p:nvPr/>
          </p:nvSpPr>
          <p:spPr>
            <a:xfrm rot="10800000">
              <a:off x="6469084" y="6994965"/>
              <a:ext cx="87139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8" name="Right Arrow 297">
              <a:extLst>
                <a:ext uri="{FF2B5EF4-FFF2-40B4-BE49-F238E27FC236}">
                  <a16:creationId xmlns:a16="http://schemas.microsoft.com/office/drawing/2014/main" id="{F0F51754-CA7B-B044-97BA-F0B723E51330}"/>
                </a:ext>
              </a:extLst>
            </p:cNvPr>
            <p:cNvSpPr/>
            <p:nvPr/>
          </p:nvSpPr>
          <p:spPr>
            <a:xfrm>
              <a:off x="6487590" y="7228670"/>
              <a:ext cx="85289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9" name="Right Arrow 298">
              <a:extLst>
                <a:ext uri="{FF2B5EF4-FFF2-40B4-BE49-F238E27FC236}">
                  <a16:creationId xmlns:a16="http://schemas.microsoft.com/office/drawing/2014/main" id="{07BF493F-CC08-F34F-A75F-8DD69401C6A4}"/>
                </a:ext>
              </a:extLst>
            </p:cNvPr>
            <p:cNvSpPr/>
            <p:nvPr/>
          </p:nvSpPr>
          <p:spPr>
            <a:xfrm>
              <a:off x="12605371" y="3541274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158CF51B-8DFD-B74B-90DA-8CB14E2F3020}"/>
                </a:ext>
              </a:extLst>
            </p:cNvPr>
            <p:cNvSpPr/>
            <p:nvPr/>
          </p:nvSpPr>
          <p:spPr>
            <a:xfrm>
              <a:off x="3000542" y="211506"/>
              <a:ext cx="3010494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Platform Automation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43515149-AA68-2747-8434-4C55942E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749" y="574134"/>
              <a:ext cx="444655" cy="276200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E830B239-16EA-0947-9C1C-38570F68DEF9}"/>
                </a:ext>
              </a:extLst>
            </p:cNvPr>
            <p:cNvSpPr txBox="1"/>
            <p:nvPr/>
          </p:nvSpPr>
          <p:spPr>
            <a:xfrm>
              <a:off x="5286181" y="893102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Meta Data</a:t>
              </a:r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A864EA59-B46D-364E-81E8-3B967815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4646892" y="550235"/>
              <a:ext cx="324000" cy="324000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BD295FD-53FB-5841-BD3A-1FBD02F7B793}"/>
                </a:ext>
              </a:extLst>
            </p:cNvPr>
            <p:cNvSpPr txBox="1"/>
            <p:nvPr/>
          </p:nvSpPr>
          <p:spPr>
            <a:xfrm>
              <a:off x="4512778" y="904532"/>
              <a:ext cx="5514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Generator</a:t>
              </a:r>
            </a:p>
          </p:txBody>
        </p:sp>
        <p:sp>
          <p:nvSpPr>
            <p:cNvPr id="307" name="Rounded Rectangle 306">
              <a:extLst>
                <a:ext uri="{FF2B5EF4-FFF2-40B4-BE49-F238E27FC236}">
                  <a16:creationId xmlns:a16="http://schemas.microsoft.com/office/drawing/2014/main" id="{51846F02-CC23-D849-B036-F6623849C68A}"/>
                </a:ext>
              </a:extLst>
            </p:cNvPr>
            <p:cNvSpPr/>
            <p:nvPr/>
          </p:nvSpPr>
          <p:spPr>
            <a:xfrm>
              <a:off x="6197090" y="217207"/>
              <a:ext cx="6615118" cy="985988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Governance &amp; Security</a:t>
              </a:r>
            </a:p>
          </p:txBody>
        </p:sp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8816AD75-7D97-0F48-85A8-01924E28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8769086" y="578311"/>
              <a:ext cx="324000" cy="324000"/>
            </a:xfrm>
            <a:prstGeom prst="rect">
              <a:avLst/>
            </a:prstGeom>
          </p:spPr>
        </p:pic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AD3A822-ADFD-5C44-AB31-39CE0BA93EF7}"/>
                </a:ext>
              </a:extLst>
            </p:cNvPr>
            <p:cNvSpPr txBox="1"/>
            <p:nvPr/>
          </p:nvSpPr>
          <p:spPr>
            <a:xfrm>
              <a:off x="8696092" y="992854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Archival</a:t>
              </a:r>
            </a:p>
          </p:txBody>
        </p:sp>
        <p:pic>
          <p:nvPicPr>
            <p:cNvPr id="314" name="Picture 2" descr="Bildergebnis für access management symbol  icon">
              <a:extLst>
                <a:ext uri="{FF2B5EF4-FFF2-40B4-BE49-F238E27FC236}">
                  <a16:creationId xmlns:a16="http://schemas.microsoft.com/office/drawing/2014/main" id="{14DEC7D8-B3F9-244A-8CB4-979DFCB07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6825" y="561795"/>
              <a:ext cx="357033" cy="35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6BA3552-5667-C746-8896-6A3515BC7357}"/>
                </a:ext>
              </a:extLst>
            </p:cNvPr>
            <p:cNvSpPr txBox="1"/>
            <p:nvPr/>
          </p:nvSpPr>
          <p:spPr>
            <a:xfrm>
              <a:off x="9234953" y="992854"/>
              <a:ext cx="7437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Access Mgmt</a:t>
              </a:r>
            </a:p>
          </p:txBody>
        </p:sp>
        <p:pic>
          <p:nvPicPr>
            <p:cNvPr id="316" name="Picture 4" descr="Bildergebnis für data encryption symbol  icon">
              <a:extLst>
                <a:ext uri="{FF2B5EF4-FFF2-40B4-BE49-F238E27FC236}">
                  <a16:creationId xmlns:a16="http://schemas.microsoft.com/office/drawing/2014/main" id="{FE38C999-80F4-BC45-A268-94760B6C9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82" y="537841"/>
              <a:ext cx="404940" cy="40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D969295-CA99-664C-87BC-1F286224BB6D}"/>
                </a:ext>
              </a:extLst>
            </p:cNvPr>
            <p:cNvSpPr txBox="1"/>
            <p:nvPr/>
          </p:nvSpPr>
          <p:spPr>
            <a:xfrm>
              <a:off x="10101344" y="923604"/>
              <a:ext cx="7181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Encryption &amp;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Protection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EBD5E01-443B-AC4A-B01E-685DC8AEA2BB}"/>
                </a:ext>
              </a:extLst>
            </p:cNvPr>
            <p:cNvSpPr txBox="1"/>
            <p:nvPr/>
          </p:nvSpPr>
          <p:spPr>
            <a:xfrm>
              <a:off x="6267328" y="992854"/>
              <a:ext cx="7181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Lineage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FBCCB87-4836-A142-A8E2-A7859F28BDE1}"/>
                </a:ext>
              </a:extLst>
            </p:cNvPr>
            <p:cNvSpPr txBox="1"/>
            <p:nvPr/>
          </p:nvSpPr>
          <p:spPr>
            <a:xfrm>
              <a:off x="3646992" y="930786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21" name="Picture 4" descr="ildergebnis für scheduler symbol">
              <a:extLst>
                <a:ext uri="{FF2B5EF4-FFF2-40B4-BE49-F238E27FC236}">
                  <a16:creationId xmlns:a16="http://schemas.microsoft.com/office/drawing/2014/main" id="{B2976AC1-039F-1745-87EE-F45D7695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2" y="514437"/>
              <a:ext cx="396280" cy="39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1BC0F74F-723F-EC49-9344-8F28FD5E7E4C}"/>
                </a:ext>
              </a:extLst>
            </p:cNvPr>
            <p:cNvGrpSpPr/>
            <p:nvPr/>
          </p:nvGrpSpPr>
          <p:grpSpPr>
            <a:xfrm>
              <a:off x="3100842" y="549253"/>
              <a:ext cx="370384" cy="336487"/>
              <a:chOff x="7294139" y="2532705"/>
              <a:chExt cx="799251" cy="720000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B5CA4A2-1D54-E347-AEBE-BE32009449F8}"/>
                  </a:ext>
                </a:extLst>
              </p:cNvPr>
              <p:cNvSpPr/>
              <p:nvPr/>
            </p:nvSpPr>
            <p:spPr>
              <a:xfrm>
                <a:off x="7352248" y="2532705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D09D44D0-A25A-604E-9783-1AEB40723689}"/>
                  </a:ext>
                </a:extLst>
              </p:cNvPr>
              <p:cNvSpPr/>
              <p:nvPr/>
            </p:nvSpPr>
            <p:spPr>
              <a:xfrm>
                <a:off x="7294139" y="2667296"/>
                <a:ext cx="799251" cy="472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F68B8F6A-DD66-C241-AF7F-BAE21B03D5C2}"/>
                  </a:ext>
                </a:extLst>
              </p:cNvPr>
              <p:cNvCxnSpPr/>
              <p:nvPr/>
            </p:nvCxnSpPr>
            <p:spPr>
              <a:xfrm flipV="1">
                <a:off x="7460308" y="2915295"/>
                <a:ext cx="456550" cy="1628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79">
                <a:extLst>
                  <a:ext uri="{FF2B5EF4-FFF2-40B4-BE49-F238E27FC236}">
                    <a16:creationId xmlns:a16="http://schemas.microsoft.com/office/drawing/2014/main" id="{B52434AA-085D-2443-BDCA-6301D24C5535}"/>
                  </a:ext>
                </a:extLst>
              </p:cNvPr>
              <p:cNvCxnSpPr/>
              <p:nvPr/>
            </p:nvCxnSpPr>
            <p:spPr>
              <a:xfrm flipV="1">
                <a:off x="7478056" y="2716095"/>
                <a:ext cx="409936" cy="212674"/>
              </a:xfrm>
              <a:prstGeom prst="curvedConnector3">
                <a:avLst>
                  <a:gd name="adj1" fmla="val 50001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79">
                <a:extLst>
                  <a:ext uri="{FF2B5EF4-FFF2-40B4-BE49-F238E27FC236}">
                    <a16:creationId xmlns:a16="http://schemas.microsoft.com/office/drawing/2014/main" id="{0DA7027F-076D-294C-A6BF-AF7787EA1EAF}"/>
                  </a:ext>
                </a:extLst>
              </p:cNvPr>
              <p:cNvCxnSpPr/>
              <p:nvPr/>
            </p:nvCxnSpPr>
            <p:spPr>
              <a:xfrm>
                <a:off x="7489858" y="2931575"/>
                <a:ext cx="391593" cy="179610"/>
              </a:xfrm>
              <a:prstGeom prst="curvedConnector3">
                <a:avLst>
                  <a:gd name="adj1" fmla="val 55912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F8AD1509-290A-694F-8AB4-A680978376EC}"/>
                </a:ext>
              </a:extLst>
            </p:cNvPr>
            <p:cNvSpPr txBox="1"/>
            <p:nvPr/>
          </p:nvSpPr>
          <p:spPr>
            <a:xfrm>
              <a:off x="3105109" y="929143"/>
              <a:ext cx="4296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Handler</a:t>
              </a:r>
            </a:p>
          </p:txBody>
        </p:sp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4BDEEBE3-7E0F-504C-BAD8-4CA07120ACEB}"/>
                </a:ext>
              </a:extLst>
            </p:cNvPr>
            <p:cNvSpPr/>
            <p:nvPr/>
          </p:nvSpPr>
          <p:spPr>
            <a:xfrm rot="10800000">
              <a:off x="2297058" y="3400011"/>
              <a:ext cx="2511566" cy="173985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EA2C0467-E8A5-E34F-873F-A3E51ACACE68}"/>
                </a:ext>
              </a:extLst>
            </p:cNvPr>
            <p:cNvSpPr/>
            <p:nvPr/>
          </p:nvSpPr>
          <p:spPr>
            <a:xfrm rot="10800000">
              <a:off x="2290322" y="6394011"/>
              <a:ext cx="71602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11307C1E-40F2-A04D-801B-C375D8C5C137}"/>
                </a:ext>
              </a:extLst>
            </p:cNvPr>
            <p:cNvSpPr/>
            <p:nvPr/>
          </p:nvSpPr>
          <p:spPr>
            <a:xfrm rot="10800000">
              <a:off x="4050360" y="640139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54F82DC-54FC-8D41-946B-E9B87B30FEC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94" y="2963552"/>
              <a:ext cx="2808000" cy="1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9A21D35-4B0F-BA4F-A194-BD4844B16C7B}"/>
                </a:ext>
              </a:extLst>
            </p:cNvPr>
            <p:cNvSpPr txBox="1"/>
            <p:nvPr/>
          </p:nvSpPr>
          <p:spPr>
            <a:xfrm rot="16200000">
              <a:off x="8842880" y="2422933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Sandbox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Zone</a:t>
              </a:r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92A8275-FCA3-D04B-B7B7-6F1ACDCC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2394519"/>
              <a:ext cx="463653" cy="288000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AAC0C56-E7F4-D548-8CBA-F58AC5EB1396}"/>
                </a:ext>
              </a:extLst>
            </p:cNvPr>
            <p:cNvSpPr txBox="1"/>
            <p:nvPr/>
          </p:nvSpPr>
          <p:spPr>
            <a:xfrm>
              <a:off x="11037048" y="271797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42" name="Picture 241" descr="ildergebnis für bucket storage icon">
              <a:extLst>
                <a:ext uri="{FF2B5EF4-FFF2-40B4-BE49-F238E27FC236}">
                  <a16:creationId xmlns:a16="http://schemas.microsoft.com/office/drawing/2014/main" id="{3DCF4C22-F403-034C-AC00-574C2F9A5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233514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6DEEDBC-3BDC-A94B-A6A8-0363719328B6}"/>
                </a:ext>
              </a:extLst>
            </p:cNvPr>
            <p:cNvSpPr txBox="1"/>
            <p:nvPr/>
          </p:nvSpPr>
          <p:spPr>
            <a:xfrm>
              <a:off x="10031305" y="2682030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7EA670B-2DE9-814F-BD00-B9CB3737E1AD}"/>
                </a:ext>
              </a:extLst>
            </p:cNvPr>
            <p:cNvSpPr txBox="1"/>
            <p:nvPr/>
          </p:nvSpPr>
          <p:spPr>
            <a:xfrm>
              <a:off x="9569895" y="272689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C98808D1-701F-7D40-B839-B9D17D9613CC}"/>
                </a:ext>
              </a:extLst>
            </p:cNvPr>
            <p:cNvSpPr/>
            <p:nvPr/>
          </p:nvSpPr>
          <p:spPr>
            <a:xfrm>
              <a:off x="391886" y="438515"/>
              <a:ext cx="1858462" cy="8707583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Sources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2EF1BEE-B6C2-2442-BBAB-354D12F2837D}"/>
                </a:ext>
              </a:extLst>
            </p:cNvPr>
            <p:cNvSpPr txBox="1"/>
            <p:nvPr/>
          </p:nvSpPr>
          <p:spPr>
            <a:xfrm flipH="1">
              <a:off x="1519345" y="2328766"/>
              <a:ext cx="5370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Extract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B51CCD4-1EA7-2545-B315-9DA134BC8712}"/>
                </a:ext>
              </a:extLst>
            </p:cNvPr>
            <p:cNvSpPr txBox="1"/>
            <p:nvPr/>
          </p:nvSpPr>
          <p:spPr>
            <a:xfrm flipH="1">
              <a:off x="1606027" y="1575154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9BBF715-182A-C04A-B279-31136C96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5197" y="1118301"/>
              <a:ext cx="429605" cy="41535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686EAA45-ECF5-9941-A171-99E19DAA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653" y="7454902"/>
              <a:ext cx="432000" cy="292310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1D22B56-5A8F-5844-A279-6471573DD711}"/>
                </a:ext>
              </a:extLst>
            </p:cNvPr>
            <p:cNvSpPr txBox="1"/>
            <p:nvPr/>
          </p:nvSpPr>
          <p:spPr>
            <a:xfrm flipH="1">
              <a:off x="1497175" y="7777686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62B9224A-A177-F049-88B6-3C8C965D22C0}"/>
                </a:ext>
              </a:extLst>
            </p:cNvPr>
            <p:cNvSpPr txBox="1"/>
            <p:nvPr/>
          </p:nvSpPr>
          <p:spPr>
            <a:xfrm flipH="1">
              <a:off x="1593631" y="7125171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52B08C24-46D3-5548-B0A0-24DD952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0477" y="6685860"/>
              <a:ext cx="406566" cy="406566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E032C1D-850B-6346-8CA3-C6286E3BB55B}"/>
                </a:ext>
              </a:extLst>
            </p:cNvPr>
            <p:cNvSpPr txBox="1"/>
            <p:nvPr/>
          </p:nvSpPr>
          <p:spPr>
            <a:xfrm>
              <a:off x="649484" y="4230255"/>
              <a:ext cx="3718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Mobile</a:t>
              </a:r>
            </a:p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Device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5A5AA1B-906B-E441-B73E-A48E45F6953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V="1">
              <a:off x="1321117" y="986206"/>
              <a:ext cx="33290" cy="81598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" name="Picture 32" descr="ildergebnis für robot arm symbol">
              <a:extLst>
                <a:ext uri="{FF2B5EF4-FFF2-40B4-BE49-F238E27FC236}">
                  <a16:creationId xmlns:a16="http://schemas.microsoft.com/office/drawing/2014/main" id="{7C5EEB00-3EAF-6B4F-BC28-3E7D24078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9" y="4689723"/>
              <a:ext cx="390144" cy="39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5F801E7-50E4-244A-AB8A-3690F5F2BC8F}"/>
                </a:ext>
              </a:extLst>
            </p:cNvPr>
            <p:cNvSpPr txBox="1"/>
            <p:nvPr/>
          </p:nvSpPr>
          <p:spPr>
            <a:xfrm>
              <a:off x="396696" y="5168727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Robot</a:t>
              </a:r>
            </a:p>
          </p:txBody>
        </p:sp>
        <p:pic>
          <p:nvPicPr>
            <p:cNvPr id="278" name="Picture 34" descr="ildergebnis für windpark symbol">
              <a:extLst>
                <a:ext uri="{FF2B5EF4-FFF2-40B4-BE49-F238E27FC236}">
                  <a16:creationId xmlns:a16="http://schemas.microsoft.com/office/drawing/2014/main" id="{3E59316C-B99B-BC4F-AF32-3233B5CCD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37" y="5389419"/>
              <a:ext cx="455168" cy="45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5DD88B0-4139-9840-A13A-732C13B42480}"/>
                </a:ext>
              </a:extLst>
            </p:cNvPr>
            <p:cNvSpPr txBox="1"/>
            <p:nvPr/>
          </p:nvSpPr>
          <p:spPr>
            <a:xfrm>
              <a:off x="396696" y="5917533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Wind park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46FC329-898D-6748-8868-E37E4377CB7B}"/>
                </a:ext>
              </a:extLst>
            </p:cNvPr>
            <p:cNvSpPr txBox="1"/>
            <p:nvPr/>
          </p:nvSpPr>
          <p:spPr>
            <a:xfrm flipH="1">
              <a:off x="1402615" y="8648676"/>
              <a:ext cx="7428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Message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16E0998-F29E-AB43-A763-B05B0089E53A}"/>
                </a:ext>
              </a:extLst>
            </p:cNvPr>
            <p:cNvSpPr/>
            <p:nvPr/>
          </p:nvSpPr>
          <p:spPr>
            <a:xfrm>
              <a:off x="1558670" y="845156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Bulk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3C20EC3-5573-0145-B477-910709A7B2AC}"/>
                </a:ext>
              </a:extLst>
            </p:cNvPr>
            <p:cNvSpPr/>
            <p:nvPr/>
          </p:nvSpPr>
          <p:spPr>
            <a:xfrm>
              <a:off x="1488904" y="5493548"/>
              <a:ext cx="6174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n-US" sz="900" b="1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5C7DB0B-EA7C-2542-920D-3F527DE6AC7E}"/>
                </a:ext>
              </a:extLst>
            </p:cNvPr>
            <p:cNvCxnSpPr/>
            <p:nvPr/>
          </p:nvCxnSpPr>
          <p:spPr>
            <a:xfrm>
              <a:off x="1347167" y="4315064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2EBA164-11F1-5D4A-8194-152EAEFCB0F3}"/>
                </a:ext>
              </a:extLst>
            </p:cNvPr>
            <p:cNvCxnSpPr/>
            <p:nvPr/>
          </p:nvCxnSpPr>
          <p:spPr>
            <a:xfrm>
              <a:off x="1350520" y="5456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3616FAB-0745-9A47-8180-B3E969F24F9F}"/>
                </a:ext>
              </a:extLst>
            </p:cNvPr>
            <p:cNvSpPr/>
            <p:nvPr/>
          </p:nvSpPr>
          <p:spPr>
            <a:xfrm>
              <a:off x="1441467" y="4349743"/>
              <a:ext cx="67528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Service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34" name="Picture 26" descr="ildergebnis für smart city symbol">
              <a:extLst>
                <a:ext uri="{FF2B5EF4-FFF2-40B4-BE49-F238E27FC236}">
                  <a16:creationId xmlns:a16="http://schemas.microsoft.com/office/drawing/2014/main" id="{C42967CD-C016-F045-B826-F049FBB4D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1" y="6172042"/>
              <a:ext cx="723900" cy="7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5" name="Picture 44" descr="ildergebnis für twitter symbol">
              <a:extLst>
                <a:ext uri="{FF2B5EF4-FFF2-40B4-BE49-F238E27FC236}">
                  <a16:creationId xmlns:a16="http://schemas.microsoft.com/office/drawing/2014/main" id="{D9262EE9-E5AD-BB42-9A7B-4005E3C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39" y="8189451"/>
              <a:ext cx="442164" cy="44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B73F41-D987-6D43-ACB0-C3365C77E197}"/>
                </a:ext>
              </a:extLst>
            </p:cNvPr>
            <p:cNvSpPr txBox="1"/>
            <p:nvPr/>
          </p:nvSpPr>
          <p:spPr>
            <a:xfrm>
              <a:off x="561661" y="8716699"/>
              <a:ext cx="6171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Social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Media</a:t>
              </a:r>
            </a:p>
          </p:txBody>
        </p:sp>
        <p:pic>
          <p:nvPicPr>
            <p:cNvPr id="337" name="Picture 2" descr="ildergebnis für mobile app symbol">
              <a:extLst>
                <a:ext uri="{FF2B5EF4-FFF2-40B4-BE49-F238E27FC236}">
                  <a16:creationId xmlns:a16="http://schemas.microsoft.com/office/drawing/2014/main" id="{24388300-C7D1-954B-953B-7A48960A6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3" y="3754582"/>
              <a:ext cx="422332" cy="422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649D8483-A8AC-8845-A8C9-F638E57CF00E}"/>
                </a:ext>
              </a:extLst>
            </p:cNvPr>
            <p:cNvSpPr txBox="1"/>
            <p:nvPr/>
          </p:nvSpPr>
          <p:spPr>
            <a:xfrm>
              <a:off x="565651" y="6938092"/>
              <a:ext cx="6091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Smart City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Sensor</a:t>
              </a:r>
            </a:p>
          </p:txBody>
        </p:sp>
        <p:pic>
          <p:nvPicPr>
            <p:cNvPr id="341" name="Picture 48" descr="ildergebnis für stock market  symbol">
              <a:extLst>
                <a:ext uri="{FF2B5EF4-FFF2-40B4-BE49-F238E27FC236}">
                  <a16:creationId xmlns:a16="http://schemas.microsoft.com/office/drawing/2014/main" id="{FAC6C131-B271-034A-925C-B60DBF47C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5" y="7344861"/>
              <a:ext cx="520192" cy="52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E11F48F-26F2-4C45-B9F8-634A31176860}"/>
                </a:ext>
              </a:extLst>
            </p:cNvPr>
            <p:cNvSpPr txBox="1"/>
            <p:nvPr/>
          </p:nvSpPr>
          <p:spPr>
            <a:xfrm>
              <a:off x="422096" y="7914520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Market Feed</a:t>
              </a:r>
            </a:p>
          </p:txBody>
        </p:sp>
        <p:pic>
          <p:nvPicPr>
            <p:cNvPr id="345" name="Picture 6" descr="Bildergebnis für icon disk">
              <a:extLst>
                <a:ext uri="{FF2B5EF4-FFF2-40B4-BE49-F238E27FC236}">
                  <a16:creationId xmlns:a16="http://schemas.microsoft.com/office/drawing/2014/main" id="{34154267-260E-1F48-9DCD-D8AFD3F50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261" y="2762893"/>
              <a:ext cx="557906" cy="55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8174E82D-C5BA-074A-A3ED-DB96AE83922E}"/>
                </a:ext>
              </a:extLst>
            </p:cNvPr>
            <p:cNvSpPr txBox="1"/>
            <p:nvPr/>
          </p:nvSpPr>
          <p:spPr>
            <a:xfrm flipH="1">
              <a:off x="1530422" y="3369094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Disk</a:t>
              </a:r>
            </a:p>
          </p:txBody>
        </p: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315D3B8-BF24-6045-A487-A7F4E5365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7073" y="1850292"/>
              <a:ext cx="428197" cy="428197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52EC8D8-64C0-914F-97BA-5AF8BBBC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086" y="2028941"/>
              <a:ext cx="203386" cy="203386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092BB0B-4F08-AB40-B336-6D07DBEFEA70}"/>
                </a:ext>
              </a:extLst>
            </p:cNvPr>
            <p:cNvSpPr txBox="1"/>
            <p:nvPr/>
          </p:nvSpPr>
          <p:spPr>
            <a:xfrm flipH="1">
              <a:off x="1414362" y="5070895"/>
              <a:ext cx="76435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/ Service</a:t>
              </a:r>
            </a:p>
          </p:txBody>
        </p:sp>
        <p:pic>
          <p:nvPicPr>
            <p:cNvPr id="350" name="Picture 12" descr="hnliches Foto">
              <a:extLst>
                <a:ext uri="{FF2B5EF4-FFF2-40B4-BE49-F238E27FC236}">
                  <a16:creationId xmlns:a16="http://schemas.microsoft.com/office/drawing/2014/main" id="{D69F4BE8-64E0-8947-A8E3-E5F4C3B1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42" y="7295855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6F87CD7-698B-D94A-9940-064AAAD04C61}"/>
                </a:ext>
              </a:extLst>
            </p:cNvPr>
            <p:cNvSpPr txBox="1"/>
            <p:nvPr/>
          </p:nvSpPr>
          <p:spPr>
            <a:xfrm>
              <a:off x="5266586" y="7625790"/>
              <a:ext cx="6989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Gateway</a:t>
              </a:r>
            </a:p>
          </p:txBody>
        </p:sp>
        <p:pic>
          <p:nvPicPr>
            <p:cNvPr id="352" name="Picture 16" descr="Image result for message  logo icon">
              <a:extLst>
                <a:ext uri="{FF2B5EF4-FFF2-40B4-BE49-F238E27FC236}">
                  <a16:creationId xmlns:a16="http://schemas.microsoft.com/office/drawing/2014/main" id="{5EA60FA5-0A48-BC42-B88B-1A83EF0E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357" y="8183995"/>
              <a:ext cx="457462" cy="45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2" descr="hnliches Foto">
              <a:extLst>
                <a:ext uri="{FF2B5EF4-FFF2-40B4-BE49-F238E27FC236}">
                  <a16:creationId xmlns:a16="http://schemas.microsoft.com/office/drawing/2014/main" id="{7297909A-ADCB-5D46-B856-636F69C7A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41" y="4697471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4" name="Picture 353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2F394F16-1152-D74B-AB67-38C7CAD43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07158" y="3004870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4" descr="Related image">
              <a:extLst>
                <a:ext uri="{FF2B5EF4-FFF2-40B4-BE49-F238E27FC236}">
                  <a16:creationId xmlns:a16="http://schemas.microsoft.com/office/drawing/2014/main" id="{9E9292C2-AE88-894D-9FF0-6AE53FF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77" y="2695478"/>
              <a:ext cx="277399" cy="31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6303ED0-D76F-CE45-B1F9-460809DF5135}"/>
                </a:ext>
              </a:extLst>
            </p:cNvPr>
            <p:cNvSpPr txBox="1"/>
            <p:nvPr/>
          </p:nvSpPr>
          <p:spPr>
            <a:xfrm>
              <a:off x="508564" y="3034673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eCommerce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Shop</a:t>
              </a:r>
            </a:p>
          </p:txBody>
        </p:sp>
        <p:pic>
          <p:nvPicPr>
            <p:cNvPr id="355" name="Picture 24" descr="Image result for warehouse management system icon logo">
              <a:extLst>
                <a:ext uri="{FF2B5EF4-FFF2-40B4-BE49-F238E27FC236}">
                  <a16:creationId xmlns:a16="http://schemas.microsoft.com/office/drawing/2014/main" id="{CEDF8ED2-FD02-9748-8B74-2C2E85FA3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79" y="1857993"/>
              <a:ext cx="390806" cy="33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5A2402D-8704-374E-B4B3-1368BA812D8B}"/>
                </a:ext>
              </a:extLst>
            </p:cNvPr>
            <p:cNvSpPr txBox="1"/>
            <p:nvPr/>
          </p:nvSpPr>
          <p:spPr>
            <a:xfrm>
              <a:off x="486122" y="2240951"/>
              <a:ext cx="70532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Warehouse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</p:txBody>
        </p:sp>
        <p:pic>
          <p:nvPicPr>
            <p:cNvPr id="357" name="Picture 6" descr="Image result for customer relationship management icon logo">
              <a:extLst>
                <a:ext uri="{FF2B5EF4-FFF2-40B4-BE49-F238E27FC236}">
                  <a16:creationId xmlns:a16="http://schemas.microsoft.com/office/drawing/2014/main" id="{4E6329F8-51AB-BB4A-BF87-FC84650DD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22" y="1196081"/>
              <a:ext cx="379121" cy="42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366C708-C2AA-C543-ADE1-F2D3E734BC40}"/>
                </a:ext>
              </a:extLst>
            </p:cNvPr>
            <p:cNvSpPr txBox="1"/>
            <p:nvPr/>
          </p:nvSpPr>
          <p:spPr>
            <a:xfrm>
              <a:off x="486122" y="1620974"/>
              <a:ext cx="70532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CRM</a:t>
              </a:r>
            </a:p>
          </p:txBody>
        </p:sp>
        <p:pic>
          <p:nvPicPr>
            <p:cNvPr id="366" name="Picture 12" descr="Image result for ecommerce icon logo">
              <a:extLst>
                <a:ext uri="{FF2B5EF4-FFF2-40B4-BE49-F238E27FC236}">
                  <a16:creationId xmlns:a16="http://schemas.microsoft.com/office/drawing/2014/main" id="{C6BD1D4E-6BA9-AA4D-9F07-9C043E64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67" y="2631448"/>
              <a:ext cx="353631" cy="35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Right Arrow 225">
              <a:extLst>
                <a:ext uri="{FF2B5EF4-FFF2-40B4-BE49-F238E27FC236}">
                  <a16:creationId xmlns:a16="http://schemas.microsoft.com/office/drawing/2014/main" id="{9103D30A-C76B-0044-9731-C29C424DFE8E}"/>
                </a:ext>
              </a:extLst>
            </p:cNvPr>
            <p:cNvSpPr/>
            <p:nvPr/>
          </p:nvSpPr>
          <p:spPr>
            <a:xfrm rot="10800000">
              <a:off x="6461381" y="3318097"/>
              <a:ext cx="879101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DDC1B5D2-D343-364B-A9A7-E80C8455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843" y="3684483"/>
              <a:ext cx="432000" cy="292310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CB8A818-E217-8E41-808C-A138578FAC6D}"/>
                </a:ext>
              </a:extLst>
            </p:cNvPr>
            <p:cNvSpPr txBox="1"/>
            <p:nvPr/>
          </p:nvSpPr>
          <p:spPr>
            <a:xfrm flipH="1">
              <a:off x="1517365" y="4007267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DE41D63-9095-714E-90C0-08128C4075A9}"/>
                </a:ext>
              </a:extLst>
            </p:cNvPr>
            <p:cNvSpPr txBox="1"/>
            <p:nvPr/>
          </p:nvSpPr>
          <p:spPr>
            <a:xfrm>
              <a:off x="5225144" y="6158949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60" name="Picture 359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C6B98DFF-7A99-CF4E-A864-3C9671674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5031779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8DEA5CD0-673D-FE42-AB69-0F776BC4037B}"/>
                </a:ext>
              </a:extLst>
            </p:cNvPr>
            <p:cNvSpPr txBox="1"/>
            <p:nvPr/>
          </p:nvSpPr>
          <p:spPr>
            <a:xfrm>
              <a:off x="5170405" y="5413546"/>
              <a:ext cx="89127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Message Broker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49730C35-3B01-F141-9805-B0821B3C9C32}"/>
                </a:ext>
              </a:extLst>
            </p:cNvPr>
            <p:cNvSpPr txBox="1"/>
            <p:nvPr/>
          </p:nvSpPr>
          <p:spPr>
            <a:xfrm>
              <a:off x="7585030" y="4265721"/>
              <a:ext cx="84638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Transformation</a:t>
              </a:r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F9D3F1D4-6183-D449-8613-EA352D6C7416}"/>
                </a:ext>
              </a:extLst>
            </p:cNvPr>
            <p:cNvSpPr/>
            <p:nvPr/>
          </p:nvSpPr>
          <p:spPr>
            <a:xfrm>
              <a:off x="7403029" y="6702785"/>
              <a:ext cx="5094620" cy="1040400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Modern Apps (Microservice)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90AE05E2-35AA-C14D-A6E9-9D5468C73062}"/>
                </a:ext>
              </a:extLst>
            </p:cNvPr>
            <p:cNvSpPr txBox="1"/>
            <p:nvPr/>
          </p:nvSpPr>
          <p:spPr>
            <a:xfrm>
              <a:off x="9774394" y="7462088"/>
              <a:ext cx="25006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E1CEA90-4351-B74D-89EC-4C6805EE8BDD}"/>
                </a:ext>
              </a:extLst>
            </p:cNvPr>
            <p:cNvSpPr txBox="1"/>
            <p:nvPr/>
          </p:nvSpPr>
          <p:spPr>
            <a:xfrm>
              <a:off x="11999116" y="7488268"/>
              <a:ext cx="19236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</a:t>
              </a:r>
            </a:p>
          </p:txBody>
        </p:sp>
        <p:sp>
          <p:nvSpPr>
            <p:cNvPr id="398" name="Rounded Rectangle 397">
              <a:extLst>
                <a:ext uri="{FF2B5EF4-FFF2-40B4-BE49-F238E27FC236}">
                  <a16:creationId xmlns:a16="http://schemas.microsoft.com/office/drawing/2014/main" id="{CF21B2B7-866B-E242-AA01-ED576793F315}"/>
                </a:ext>
              </a:extLst>
            </p:cNvPr>
            <p:cNvSpPr/>
            <p:nvPr/>
          </p:nvSpPr>
          <p:spPr>
            <a:xfrm>
              <a:off x="7403030" y="5390839"/>
              <a:ext cx="5094620" cy="1041362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Stream Analytics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02354A1-72F5-F64C-A7CF-D28BCCF9CA5B}"/>
                </a:ext>
              </a:extLst>
            </p:cNvPr>
            <p:cNvSpPr txBox="1"/>
            <p:nvPr/>
          </p:nvSpPr>
          <p:spPr>
            <a:xfrm>
              <a:off x="7727700" y="6147263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AC9797A-DBFE-8841-905F-4947DA7CB5A1}"/>
                </a:ext>
              </a:extLst>
            </p:cNvPr>
            <p:cNvSpPr txBox="1"/>
            <p:nvPr/>
          </p:nvSpPr>
          <p:spPr>
            <a:xfrm>
              <a:off x="9348463" y="6133974"/>
              <a:ext cx="28212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State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BD841348-F04A-4E46-8D91-6B743B2F5AD4}"/>
                </a:ext>
              </a:extLst>
            </p:cNvPr>
            <p:cNvSpPr txBox="1"/>
            <p:nvPr/>
          </p:nvSpPr>
          <p:spPr>
            <a:xfrm>
              <a:off x="11816374" y="613831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402" name="Picture 2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2E754F7C-AE12-674B-A3C9-6B45DF5FA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917" y="5748782"/>
              <a:ext cx="362528" cy="3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E1AB380-089B-EC40-9583-567D6F973ECC}"/>
                </a:ext>
              </a:extLst>
            </p:cNvPr>
            <p:cNvSpPr txBox="1"/>
            <p:nvPr/>
          </p:nvSpPr>
          <p:spPr>
            <a:xfrm>
              <a:off x="9919987" y="6134206"/>
              <a:ext cx="3975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Models</a:t>
              </a:r>
            </a:p>
          </p:txBody>
        </p:sp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916DCD2E-4282-CE45-923D-D4ADD2B0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743" y="5777427"/>
              <a:ext cx="463653" cy="28800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D8863CA-9D05-9B4F-85FC-EBE9FD20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334" y="5784742"/>
              <a:ext cx="463653" cy="288000"/>
            </a:xfrm>
            <a:prstGeom prst="rect">
              <a:avLst/>
            </a:prstGeom>
          </p:spPr>
        </p:pic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3A6460-4BA3-0248-B6B7-E3E76E7EAE8F}"/>
                </a:ext>
              </a:extLst>
            </p:cNvPr>
            <p:cNvSpPr txBox="1"/>
            <p:nvPr/>
          </p:nvSpPr>
          <p:spPr>
            <a:xfrm>
              <a:off x="10533870" y="6139935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Results</a:t>
              </a:r>
            </a:p>
          </p:txBody>
        </p:sp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FD651A8-E62C-AF45-BB76-E9B6A2084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7217" y="5784742"/>
              <a:ext cx="463653" cy="288000"/>
            </a:xfrm>
            <a:prstGeom prst="rect">
              <a:avLst/>
            </a:prstGeom>
          </p:spPr>
        </p:pic>
        <p:pic>
          <p:nvPicPr>
            <p:cNvPr id="408" name="Picture 12" descr="hnliches Foto">
              <a:extLst>
                <a:ext uri="{FF2B5EF4-FFF2-40B4-BE49-F238E27FC236}">
                  <a16:creationId xmlns:a16="http://schemas.microsoft.com/office/drawing/2014/main" id="{2BF05F12-CFB6-1545-9D69-4366FE378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577011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12" descr="hnliches Foto">
              <a:extLst>
                <a:ext uri="{FF2B5EF4-FFF2-40B4-BE49-F238E27FC236}">
                  <a16:creationId xmlns:a16="http://schemas.microsoft.com/office/drawing/2014/main" id="{9A3138A8-F4E4-374B-9B9B-FCA9CA48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7071895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37D437F4-25EB-734D-9FF1-0124938E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620" y="7094784"/>
              <a:ext cx="463653" cy="288000"/>
            </a:xfrm>
            <a:prstGeom prst="rect">
              <a:avLst/>
            </a:prstGeom>
          </p:spPr>
        </p:pic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B509E05-2582-814B-AA3A-DAA32162ED38}"/>
                </a:ext>
              </a:extLst>
            </p:cNvPr>
            <p:cNvSpPr txBox="1"/>
            <p:nvPr/>
          </p:nvSpPr>
          <p:spPr>
            <a:xfrm>
              <a:off x="10357756" y="7428318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Materialized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Views</a:t>
              </a:r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F046EA0C-C2A1-1C4C-9E39-1B9B40D3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6413" y="7090527"/>
              <a:ext cx="463653" cy="288000"/>
            </a:xfrm>
            <a:prstGeom prst="rect">
              <a:avLst/>
            </a:prstGeom>
          </p:spPr>
        </p:pic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3A6B9F9-4CEA-6E46-9BBB-692B617F02A4}"/>
                </a:ext>
              </a:extLst>
            </p:cNvPr>
            <p:cNvSpPr txBox="1"/>
            <p:nvPr/>
          </p:nvSpPr>
          <p:spPr>
            <a:xfrm>
              <a:off x="5285822" y="4787007"/>
              <a:ext cx="66043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Bus</a:t>
              </a:r>
            </a:p>
          </p:txBody>
        </p:sp>
        <p:pic>
          <p:nvPicPr>
            <p:cNvPr id="417" name="Picture 416" descr="usiness Parallel Tasks icon">
              <a:extLst>
                <a:ext uri="{FF2B5EF4-FFF2-40B4-BE49-F238E27FC236}">
                  <a16:creationId xmlns:a16="http://schemas.microsoft.com/office/drawing/2014/main" id="{A755305C-729D-094C-B7B6-096AF9C24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452" y="5797115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30" descr="Bildergebnis für data transformation icon">
              <a:extLst>
                <a:ext uri="{FF2B5EF4-FFF2-40B4-BE49-F238E27FC236}">
                  <a16:creationId xmlns:a16="http://schemas.microsoft.com/office/drawing/2014/main" id="{4133D8B7-C422-CE46-BE1B-60EF1BC7C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080" y="3806473"/>
              <a:ext cx="430286" cy="43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sb icon">
              <a:extLst>
                <a:ext uri="{FF2B5EF4-FFF2-40B4-BE49-F238E27FC236}">
                  <a16:creationId xmlns:a16="http://schemas.microsoft.com/office/drawing/2014/main" id="{0FA48E24-5802-4743-A196-6492AB6E6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015" y="4368289"/>
              <a:ext cx="398050" cy="39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data pipeline icon">
              <a:extLst>
                <a:ext uri="{FF2B5EF4-FFF2-40B4-BE49-F238E27FC236}">
                  <a16:creationId xmlns:a16="http://schemas.microsoft.com/office/drawing/2014/main" id="{A645A0E0-76B0-8B45-A4BB-38B71B7A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55" y="374826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6E7260F-E469-B443-9139-208389E7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4681959"/>
              <a:ext cx="463653" cy="2880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60455EC-F6DD-DF4E-8BC9-A2F5E97E1F91}"/>
                </a:ext>
              </a:extLst>
            </p:cNvPr>
            <p:cNvSpPr txBox="1"/>
            <p:nvPr/>
          </p:nvSpPr>
          <p:spPr>
            <a:xfrm>
              <a:off x="11037048" y="499540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5295C8A-8899-A54B-99A5-F0224813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895977"/>
              <a:ext cx="463653" cy="288000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709550-B8B9-6941-AC10-F43EDAA23830}"/>
                </a:ext>
              </a:extLst>
            </p:cNvPr>
            <p:cNvSpPr txBox="1"/>
            <p:nvPr/>
          </p:nvSpPr>
          <p:spPr>
            <a:xfrm>
              <a:off x="11037048" y="4219432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A6F90DE-457E-BA4B-A2D1-EABA4C380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327" y="2317777"/>
              <a:ext cx="0" cy="28579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6" descr="Image result for data pipeline icon">
              <a:extLst>
                <a:ext uri="{FF2B5EF4-FFF2-40B4-BE49-F238E27FC236}">
                  <a16:creationId xmlns:a16="http://schemas.microsoft.com/office/drawing/2014/main" id="{7B77CE58-62F5-774D-A195-72645BD12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439" y="527985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63308A2-7B6F-274B-B16F-D7F5A4D879E5}"/>
                </a:ext>
              </a:extLst>
            </p:cNvPr>
            <p:cNvSpPr txBox="1"/>
            <p:nvPr/>
          </p:nvSpPr>
          <p:spPr>
            <a:xfrm>
              <a:off x="11816374" y="382815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207" name="Picture 12" descr="hnliches Foto">
              <a:extLst>
                <a:ext uri="{FF2B5EF4-FFF2-40B4-BE49-F238E27FC236}">
                  <a16:creationId xmlns:a16="http://schemas.microsoft.com/office/drawing/2014/main" id="{1380829A-54B6-3844-A60F-9DEBFA0F1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345995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Right Arrow 207">
              <a:extLst>
                <a:ext uri="{FF2B5EF4-FFF2-40B4-BE49-F238E27FC236}">
                  <a16:creationId xmlns:a16="http://schemas.microsoft.com/office/drawing/2014/main" id="{A4F4F9C2-125E-4545-A577-3D251B5351DC}"/>
                </a:ext>
              </a:extLst>
            </p:cNvPr>
            <p:cNvSpPr/>
            <p:nvPr/>
          </p:nvSpPr>
          <p:spPr>
            <a:xfrm>
              <a:off x="12605371" y="5832853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09" name="Right Arrow 208">
              <a:extLst>
                <a:ext uri="{FF2B5EF4-FFF2-40B4-BE49-F238E27FC236}">
                  <a16:creationId xmlns:a16="http://schemas.microsoft.com/office/drawing/2014/main" id="{251AEE79-9E21-B64B-8C41-1B1E91CFFF3A}"/>
                </a:ext>
              </a:extLst>
            </p:cNvPr>
            <p:cNvSpPr/>
            <p:nvPr/>
          </p:nvSpPr>
          <p:spPr>
            <a:xfrm>
              <a:off x="12605371" y="7084965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3" name="Right Arrow 212">
              <a:extLst>
                <a:ext uri="{FF2B5EF4-FFF2-40B4-BE49-F238E27FC236}">
                  <a16:creationId xmlns:a16="http://schemas.microsoft.com/office/drawing/2014/main" id="{E9668E60-4D59-FB42-97F9-0BE0A9130D37}"/>
                </a:ext>
              </a:extLst>
            </p:cNvPr>
            <p:cNvSpPr/>
            <p:nvPr/>
          </p:nvSpPr>
          <p:spPr>
            <a:xfrm rot="10800000">
              <a:off x="12615869" y="7367147"/>
              <a:ext cx="171264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4" name="Right Arrow 213">
              <a:extLst>
                <a:ext uri="{FF2B5EF4-FFF2-40B4-BE49-F238E27FC236}">
                  <a16:creationId xmlns:a16="http://schemas.microsoft.com/office/drawing/2014/main" id="{80BDDA7A-F76C-5E48-AADB-4219794566BC}"/>
                </a:ext>
              </a:extLst>
            </p:cNvPr>
            <p:cNvSpPr/>
            <p:nvPr/>
          </p:nvSpPr>
          <p:spPr>
            <a:xfrm rot="10800000">
              <a:off x="6433500" y="1715838"/>
              <a:ext cx="78950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11D86FA-A8A0-7940-8372-DB332F2C6043}"/>
                </a:ext>
              </a:extLst>
            </p:cNvPr>
            <p:cNvSpPr txBox="1"/>
            <p:nvPr/>
          </p:nvSpPr>
          <p:spPr>
            <a:xfrm>
              <a:off x="7469614" y="3273244"/>
              <a:ext cx="10772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  Learning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AI</a:t>
              </a:r>
            </a:p>
          </p:txBody>
        </p:sp>
        <p:pic>
          <p:nvPicPr>
            <p:cNvPr id="216" name="Picture 8" descr="Bildergebnis für machine learning ai symbol  icon">
              <a:extLst>
                <a:ext uri="{FF2B5EF4-FFF2-40B4-BE49-F238E27FC236}">
                  <a16:creationId xmlns:a16="http://schemas.microsoft.com/office/drawing/2014/main" id="{A55F6B87-52CE-7245-A506-B1D31A92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22493" y="2881657"/>
              <a:ext cx="371460" cy="37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9DA073E4-537F-DC47-94A1-4F611A7BFA75}"/>
                </a:ext>
              </a:extLst>
            </p:cNvPr>
            <p:cNvSpPr/>
            <p:nvPr/>
          </p:nvSpPr>
          <p:spPr>
            <a:xfrm>
              <a:off x="2307970" y="4503316"/>
              <a:ext cx="251156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FEDAAE9-69B1-3C4D-9CF2-C6056CEAB1BD}"/>
                </a:ext>
              </a:extLst>
            </p:cNvPr>
            <p:cNvCxnSpPr/>
            <p:nvPr/>
          </p:nvCxnSpPr>
          <p:spPr>
            <a:xfrm>
              <a:off x="428606" y="3425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91A0C4-8091-AE45-AA0B-AABA3988BABC}"/>
                </a:ext>
              </a:extLst>
            </p:cNvPr>
            <p:cNvSpPr/>
            <p:nvPr/>
          </p:nvSpPr>
          <p:spPr>
            <a:xfrm>
              <a:off x="585336" y="854378"/>
              <a:ext cx="6238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Legacy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0AC2786-A9E2-384C-850D-2B404E8D4388}"/>
                </a:ext>
              </a:extLst>
            </p:cNvPr>
            <p:cNvSpPr/>
            <p:nvPr/>
          </p:nvSpPr>
          <p:spPr>
            <a:xfrm>
              <a:off x="422096" y="3418068"/>
              <a:ext cx="8962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External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564DA517-AA06-5C4C-B9EA-68E8BB391E87}"/>
                </a:ext>
              </a:extLst>
            </p:cNvPr>
            <p:cNvSpPr/>
            <p:nvPr/>
          </p:nvSpPr>
          <p:spPr>
            <a:xfrm>
              <a:off x="3067172" y="8098703"/>
              <a:ext cx="4881873" cy="101486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Infrastructures</a:t>
              </a: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6161570-B746-F74D-A30E-AA532432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819" y="8404098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C446361-1878-AE48-8623-EA4402D5B3D5}"/>
                </a:ext>
              </a:extLst>
            </p:cNvPr>
            <p:cNvSpPr txBox="1"/>
            <p:nvPr/>
          </p:nvSpPr>
          <p:spPr>
            <a:xfrm>
              <a:off x="7669994" y="7511706"/>
              <a:ext cx="6283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FFF57CE-B5A7-8B45-84E1-56A8D1C607B1}"/>
                </a:ext>
              </a:extLst>
            </p:cNvPr>
            <p:cNvSpPr txBox="1"/>
            <p:nvPr/>
          </p:nvSpPr>
          <p:spPr>
            <a:xfrm>
              <a:off x="4666976" y="8801350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CE65ED8-721C-B64D-BCC8-CB1A3D6E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913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81A702C-C7A1-5E44-ADCC-70094B928AD6}"/>
                </a:ext>
              </a:extLst>
            </p:cNvPr>
            <p:cNvSpPr txBox="1"/>
            <p:nvPr/>
          </p:nvSpPr>
          <p:spPr>
            <a:xfrm>
              <a:off x="5536217" y="8870600"/>
              <a:ext cx="7373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Mesh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3DBAF9-E880-F540-AF19-7B4D821995E3}"/>
                </a:ext>
              </a:extLst>
            </p:cNvPr>
            <p:cNvSpPr txBox="1"/>
            <p:nvPr/>
          </p:nvSpPr>
          <p:spPr>
            <a:xfrm>
              <a:off x="3236354" y="8870600"/>
              <a:ext cx="5834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Bare Metal</a:t>
              </a:r>
            </a:p>
          </p:txBody>
        </p:sp>
        <p:pic>
          <p:nvPicPr>
            <p:cNvPr id="3088" name="Picture 16" descr="Image result for rack icon">
              <a:extLst>
                <a:ext uri="{FF2B5EF4-FFF2-40B4-BE49-F238E27FC236}">
                  <a16:creationId xmlns:a16="http://schemas.microsoft.com/office/drawing/2014/main" id="{640BE114-A25E-B648-A9C6-2138091C4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629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993B68C-AD71-874A-925E-C7403EA65832}"/>
                </a:ext>
              </a:extLst>
            </p:cNvPr>
            <p:cNvSpPr txBox="1"/>
            <p:nvPr/>
          </p:nvSpPr>
          <p:spPr>
            <a:xfrm>
              <a:off x="4012590" y="8801350"/>
              <a:ext cx="4616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Virtual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</a:t>
              </a:r>
            </a:p>
          </p:txBody>
        </p:sp>
        <p:pic>
          <p:nvPicPr>
            <p:cNvPr id="3094" name="Picture 22" descr="Image result for virtual machine icon">
              <a:extLst>
                <a:ext uri="{FF2B5EF4-FFF2-40B4-BE49-F238E27FC236}">
                  <a16:creationId xmlns:a16="http://schemas.microsoft.com/office/drawing/2014/main" id="{0647E831-5C99-1046-AC6E-8BCD88DA6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709" y="8445662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Image result for on premise icon">
              <a:extLst>
                <a:ext uri="{FF2B5EF4-FFF2-40B4-BE49-F238E27FC236}">
                  <a16:creationId xmlns:a16="http://schemas.microsoft.com/office/drawing/2014/main" id="{11DCE263-A6E8-AB41-B458-83DC16244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292" y="8466481"/>
              <a:ext cx="324000" cy="37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D9D42B7-F877-BC43-98FC-CF95757A5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581" y="8376568"/>
              <a:ext cx="0" cy="6802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83A9A28-BEDE-064A-9D30-41C7D058906C}"/>
                </a:ext>
              </a:extLst>
            </p:cNvPr>
            <p:cNvSpPr txBox="1"/>
            <p:nvPr/>
          </p:nvSpPr>
          <p:spPr>
            <a:xfrm>
              <a:off x="6624235" y="8870600"/>
              <a:ext cx="32701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Cloud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36674EF-F9F0-CD44-93D7-A74CF57B624B}"/>
                </a:ext>
              </a:extLst>
            </p:cNvPr>
            <p:cNvSpPr txBox="1"/>
            <p:nvPr/>
          </p:nvSpPr>
          <p:spPr>
            <a:xfrm>
              <a:off x="7119121" y="8870600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On Premises</a:t>
              </a:r>
            </a:p>
          </p:txBody>
        </p:sp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82588EFF-4648-0E4B-B9C0-7B1121357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724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41F7E7-2B8A-4B47-B12C-9CE4D702894D}"/>
                </a:ext>
              </a:extLst>
            </p:cNvPr>
            <p:cNvGrpSpPr/>
            <p:nvPr/>
          </p:nvGrpSpPr>
          <p:grpSpPr>
            <a:xfrm>
              <a:off x="9495206" y="2337931"/>
              <a:ext cx="380211" cy="371978"/>
              <a:chOff x="8921128" y="2467241"/>
              <a:chExt cx="380211" cy="371978"/>
            </a:xfrm>
          </p:grpSpPr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C7F4BBED-1566-314B-8FB8-BE183032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1128" y="251521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C81C9097-5B4B-5A41-A6AE-ADB0DCE29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7339" y="246724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43" name="Picture 2" descr="ildergebnis für disk symbol">
              <a:extLst>
                <a:ext uri="{FF2B5EF4-FFF2-40B4-BE49-F238E27FC236}">
                  <a16:creationId xmlns:a16="http://schemas.microsoft.com/office/drawing/2014/main" id="{599756DA-F9A5-D044-AA8A-DF25BD9AE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945" y="2415430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EA63376-6CD2-7F46-A331-9A35FE75DC35}"/>
                </a:ext>
              </a:extLst>
            </p:cNvPr>
            <p:cNvSpPr txBox="1"/>
            <p:nvPr/>
          </p:nvSpPr>
          <p:spPr>
            <a:xfrm>
              <a:off x="5262903" y="2786372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Disk Service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0ACEFFE-C8D1-B84F-855B-04704C5F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4718" y="602211"/>
              <a:ext cx="444655" cy="276200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4C32B6-009D-B648-B720-3D7C9284D454}"/>
                </a:ext>
              </a:extLst>
            </p:cNvPr>
            <p:cNvSpPr txBox="1"/>
            <p:nvPr/>
          </p:nvSpPr>
          <p:spPr>
            <a:xfrm>
              <a:off x="10967980" y="923604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Artifact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Repository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C4FDD00-701D-8942-A8BF-0610F326B8D2}"/>
                </a:ext>
              </a:extLst>
            </p:cNvPr>
            <p:cNvSpPr txBox="1"/>
            <p:nvPr/>
          </p:nvSpPr>
          <p:spPr>
            <a:xfrm>
              <a:off x="7861678" y="992854"/>
              <a:ext cx="76944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Catalog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FD9E5F0-721B-A345-AD39-5492744B5C36}"/>
                </a:ext>
              </a:extLst>
            </p:cNvPr>
            <p:cNvSpPr txBox="1"/>
            <p:nvPr/>
          </p:nvSpPr>
          <p:spPr>
            <a:xfrm>
              <a:off x="7086307" y="992854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 Catalog</a:t>
              </a:r>
            </a:p>
          </p:txBody>
        </p:sp>
        <p:pic>
          <p:nvPicPr>
            <p:cNvPr id="344" name="Picture 4" descr="Bildergebnis für catalog icon">
              <a:extLst>
                <a:ext uri="{FF2B5EF4-FFF2-40B4-BE49-F238E27FC236}">
                  <a16:creationId xmlns:a16="http://schemas.microsoft.com/office/drawing/2014/main" id="{0A67EAEC-31AA-2E41-9889-2BE228C3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07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3" name="Picture 4" descr="Bildergebnis für catalog icon">
              <a:extLst>
                <a:ext uri="{FF2B5EF4-FFF2-40B4-BE49-F238E27FC236}">
                  <a16:creationId xmlns:a16="http://schemas.microsoft.com/office/drawing/2014/main" id="{55861892-CD0E-9648-B73C-9664C3177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980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4" name="Picture 2" descr="Bildergebnis für data lineage icon">
              <a:extLst>
                <a:ext uri="{FF2B5EF4-FFF2-40B4-BE49-F238E27FC236}">
                  <a16:creationId xmlns:a16="http://schemas.microsoft.com/office/drawing/2014/main" id="{C9019C0C-F8F1-DD40-A6B0-87C7078AD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602" y="551093"/>
              <a:ext cx="318250" cy="31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8F0B3E5-941C-4A4F-921E-27D9493BC374}"/>
                </a:ext>
              </a:extLst>
            </p:cNvPr>
            <p:cNvSpPr/>
            <p:nvPr/>
          </p:nvSpPr>
          <p:spPr>
            <a:xfrm>
              <a:off x="8115300" y="8097107"/>
              <a:ext cx="5692452" cy="993685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Backing Services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9444547-CADF-A141-A8C3-E936043A5583}"/>
                </a:ext>
              </a:extLst>
            </p:cNvPr>
            <p:cNvSpPr txBox="1"/>
            <p:nvPr/>
          </p:nvSpPr>
          <p:spPr>
            <a:xfrm>
              <a:off x="11407036" y="8780634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68" name="Picture 13" descr="Bildergebnis für orchestration icon">
              <a:extLst>
                <a:ext uri="{FF2B5EF4-FFF2-40B4-BE49-F238E27FC236}">
                  <a16:creationId xmlns:a16="http://schemas.microsoft.com/office/drawing/2014/main" id="{A81DFE59-C420-F84D-BED3-DD70FF8E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211" y="8398974"/>
              <a:ext cx="350135" cy="35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" name="Picture 14" descr="Image result for rule engine icon logo">
              <a:extLst>
                <a:ext uri="{FF2B5EF4-FFF2-40B4-BE49-F238E27FC236}">
                  <a16:creationId xmlns:a16="http://schemas.microsoft.com/office/drawing/2014/main" id="{8D841FEC-4D6F-634E-8450-E2C1F13E1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7205" y="8382331"/>
              <a:ext cx="444798" cy="4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5E7C1E-D2E5-3749-8C37-51FA86A9EA55}"/>
                </a:ext>
              </a:extLst>
            </p:cNvPr>
            <p:cNvSpPr txBox="1"/>
            <p:nvPr/>
          </p:nvSpPr>
          <p:spPr>
            <a:xfrm>
              <a:off x="12338522" y="8780633"/>
              <a:ext cx="3847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Rules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71" name="Picture 15" descr="Bildergebnis für machine learning inference icon">
              <a:extLst>
                <a:ext uri="{FF2B5EF4-FFF2-40B4-BE49-F238E27FC236}">
                  <a16:creationId xmlns:a16="http://schemas.microsoft.com/office/drawing/2014/main" id="{AAFD8274-6E34-3145-AF3A-D9B4F87ED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5864" y="8372854"/>
              <a:ext cx="392913" cy="39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0ACEBF6-4FFF-3146-81BF-81D52DFBAF91}"/>
                </a:ext>
              </a:extLst>
            </p:cNvPr>
            <p:cNvSpPr txBox="1"/>
            <p:nvPr/>
          </p:nvSpPr>
          <p:spPr>
            <a:xfrm>
              <a:off x="13038081" y="8778463"/>
              <a:ext cx="7117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ML Inference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Server</a:t>
              </a:r>
            </a:p>
          </p:txBody>
        </p:sp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65CAEE2A-4A7E-1F48-9900-0C9C7DCB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237" y="8456060"/>
              <a:ext cx="463653" cy="288000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149293E-738C-654B-87B0-7B571293D00D}"/>
                </a:ext>
              </a:extLst>
            </p:cNvPr>
            <p:cNvSpPr txBox="1"/>
            <p:nvPr/>
          </p:nvSpPr>
          <p:spPr>
            <a:xfrm>
              <a:off x="8277408" y="8796171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RDBMS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NoSQL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5CCCC31-5607-DB44-8A5F-A5E213AF7050}"/>
                </a:ext>
              </a:extLst>
            </p:cNvPr>
            <p:cNvSpPr txBox="1"/>
            <p:nvPr/>
          </p:nvSpPr>
          <p:spPr>
            <a:xfrm>
              <a:off x="10708479" y="8758787"/>
              <a:ext cx="61555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In-Memory 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Grid</a:t>
              </a:r>
            </a:p>
          </p:txBody>
        </p:sp>
        <p:pic>
          <p:nvPicPr>
            <p:cNvPr id="378" name="Picture 19" descr="Bildergebnis für in-memory symbol">
              <a:extLst>
                <a:ext uri="{FF2B5EF4-FFF2-40B4-BE49-F238E27FC236}">
                  <a16:creationId xmlns:a16="http://schemas.microsoft.com/office/drawing/2014/main" id="{AD5A3B26-5549-4C47-A83D-BFE11D3DF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102" y="8419972"/>
              <a:ext cx="342250" cy="34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0FDA0A3-9EEF-8049-B274-7C4B68DE37D5}"/>
                </a:ext>
              </a:extLst>
            </p:cNvPr>
            <p:cNvSpPr txBox="1"/>
            <p:nvPr/>
          </p:nvSpPr>
          <p:spPr>
            <a:xfrm>
              <a:off x="8941062" y="8812595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pic>
          <p:nvPicPr>
            <p:cNvPr id="380" name="Picture 2" descr="Bildergebnis für bucket icon">
              <a:hlinkClick r:id="rId49"/>
              <a:extLst>
                <a:ext uri="{FF2B5EF4-FFF2-40B4-BE49-F238E27FC236}">
                  <a16:creationId xmlns:a16="http://schemas.microsoft.com/office/drawing/2014/main" id="{333BD672-66B3-AC48-A24D-3ADA1575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6749" y="8457992"/>
              <a:ext cx="316250" cy="31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A53CCEC-567E-C64C-AB8E-82439C4801EA}"/>
                </a:ext>
              </a:extLst>
            </p:cNvPr>
            <p:cNvGrpSpPr/>
            <p:nvPr/>
          </p:nvGrpSpPr>
          <p:grpSpPr>
            <a:xfrm>
              <a:off x="7728993" y="7080821"/>
              <a:ext cx="457138" cy="371361"/>
              <a:chOff x="422845" y="469768"/>
              <a:chExt cx="457138" cy="371361"/>
            </a:xfrm>
          </p:grpSpPr>
          <p:sp>
            <p:nvSpPr>
              <p:cNvPr id="382" name="Hexagon 381">
                <a:extLst>
                  <a:ext uri="{FF2B5EF4-FFF2-40B4-BE49-F238E27FC236}">
                    <a16:creationId xmlns:a16="http://schemas.microsoft.com/office/drawing/2014/main" id="{404EA6C7-5201-F94A-AD96-858E4B585BF4}"/>
                  </a:ext>
                </a:extLst>
              </p:cNvPr>
              <p:cNvSpPr/>
              <p:nvPr/>
            </p:nvSpPr>
            <p:spPr>
              <a:xfrm>
                <a:off x="422845" y="469768"/>
                <a:ext cx="457138" cy="371361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65757E0D-9DA4-5C45-9574-91D0B546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371" y="525405"/>
                <a:ext cx="260087" cy="260087"/>
              </a:xfrm>
              <a:prstGeom prst="rect">
                <a:avLst/>
              </a:prstGeom>
            </p:spPr>
          </p:pic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9C8C04D-E3D0-FF46-ADEF-6B2CC1EB8599}"/>
                </a:ext>
              </a:extLst>
            </p:cNvPr>
            <p:cNvSpPr txBox="1"/>
            <p:nvPr/>
          </p:nvSpPr>
          <p:spPr>
            <a:xfrm>
              <a:off x="9857874" y="8821858"/>
              <a:ext cx="64120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Store</a:t>
              </a:r>
            </a:p>
          </p:txBody>
        </p:sp>
        <p:pic>
          <p:nvPicPr>
            <p:cNvPr id="386" name="Picture 385" descr="A close up of a logo&#10;&#10;Description automatically generated">
              <a:extLst>
                <a:ext uri="{FF2B5EF4-FFF2-40B4-BE49-F238E27FC236}">
                  <a16:creationId xmlns:a16="http://schemas.microsoft.com/office/drawing/2014/main" id="{98455AEC-39EF-7840-9D68-6F958690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858" y="8331812"/>
              <a:ext cx="556385" cy="556385"/>
            </a:xfrm>
            <a:prstGeom prst="rect">
              <a:avLst/>
            </a:prstGeom>
          </p:spPr>
        </p:pic>
      </p:grpSp>
      <p:sp>
        <p:nvSpPr>
          <p:cNvPr id="419" name="Rectangle 418">
            <a:extLst>
              <a:ext uri="{FF2B5EF4-FFF2-40B4-BE49-F238E27FC236}">
                <a16:creationId xmlns:a16="http://schemas.microsoft.com/office/drawing/2014/main" id="{03529A98-D295-3445-8102-56C78B28105A}"/>
              </a:ext>
            </a:extLst>
          </p:cNvPr>
          <p:cNvSpPr/>
          <p:nvPr/>
        </p:nvSpPr>
        <p:spPr>
          <a:xfrm>
            <a:off x="1390479" y="2447778"/>
            <a:ext cx="5045906" cy="1077646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M1: Batch Data Ingestion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36B5B3F1-D011-7F4B-9CCD-6C03A81900F4}"/>
              </a:ext>
            </a:extLst>
          </p:cNvPr>
          <p:cNvSpPr/>
          <p:nvPr/>
        </p:nvSpPr>
        <p:spPr>
          <a:xfrm>
            <a:off x="1360766" y="4434716"/>
            <a:ext cx="3488024" cy="854736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M2: Stream Data Ingestion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B118BB21-B0CF-F442-B151-9B12F6B1232E}"/>
              </a:ext>
            </a:extLst>
          </p:cNvPr>
          <p:cNvSpPr/>
          <p:nvPr/>
        </p:nvSpPr>
        <p:spPr>
          <a:xfrm>
            <a:off x="3222264" y="5652136"/>
            <a:ext cx="661455" cy="23038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800" b="1">
                <a:solidFill>
                  <a:srgbClr val="0070C0"/>
                </a:solidFill>
              </a:rPr>
              <a:t>M8: </a:t>
            </a:r>
            <a:r>
              <a:rPr lang="en-GB" sz="1800" b="1" dirty="0">
                <a:solidFill>
                  <a:srgbClr val="0070C0"/>
                </a:solidFill>
              </a:rPr>
              <a:t>Edge Processing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CCFB66C-F51F-5546-8D10-F02746B7C1D5}"/>
              </a:ext>
            </a:extLst>
          </p:cNvPr>
          <p:cNvSpPr/>
          <p:nvPr/>
        </p:nvSpPr>
        <p:spPr>
          <a:xfrm>
            <a:off x="6580376" y="325226"/>
            <a:ext cx="3262872" cy="827248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M15: Govern the Data Platform</a:t>
            </a: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E2521A9-D21C-5341-AF0E-025F61380AD2}"/>
              </a:ext>
            </a:extLst>
          </p:cNvPr>
          <p:cNvSpPr/>
          <p:nvPr/>
        </p:nvSpPr>
        <p:spPr>
          <a:xfrm>
            <a:off x="9947638" y="325226"/>
            <a:ext cx="1687525" cy="811303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M16: Securing the Data Platform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C0982249-2F6F-2747-8E56-7BEC9AB7B60D}"/>
              </a:ext>
            </a:extLst>
          </p:cNvPr>
          <p:cNvSpPr/>
          <p:nvPr/>
        </p:nvSpPr>
        <p:spPr>
          <a:xfrm>
            <a:off x="4557952" y="325226"/>
            <a:ext cx="1878433" cy="827248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M14: Automating </a:t>
            </a:r>
            <a:r>
              <a:rPr lang="en-GB" sz="1800" b="1">
                <a:solidFill>
                  <a:srgbClr val="0070C0"/>
                </a:solidFill>
              </a:rPr>
              <a:t>the Data Platform</a:t>
            </a:r>
            <a:endParaRPr lang="en-GB" sz="1800" b="1" dirty="0">
              <a:solidFill>
                <a:srgbClr val="0070C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A84F668E-0DE4-1F45-B209-B0F33B9ABFB1}"/>
              </a:ext>
            </a:extLst>
          </p:cNvPr>
          <p:cNvSpPr/>
          <p:nvPr/>
        </p:nvSpPr>
        <p:spPr>
          <a:xfrm>
            <a:off x="6580375" y="1280634"/>
            <a:ext cx="7396882" cy="3716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M10: Pushing Data to External Systems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C60D9F88-956D-A547-991D-E7371CA3F27F}"/>
              </a:ext>
            </a:extLst>
          </p:cNvPr>
          <p:cNvSpPr/>
          <p:nvPr/>
        </p:nvSpPr>
        <p:spPr>
          <a:xfrm>
            <a:off x="7480706" y="2819245"/>
            <a:ext cx="1700985" cy="8098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solidFill>
                <a:srgbClr val="0070C0"/>
              </a:solidFill>
            </a:endParaRPr>
          </a:p>
          <a:p>
            <a:pPr algn="ctr"/>
            <a:r>
              <a:rPr lang="en-GB" sz="1800" b="1" dirty="0">
                <a:solidFill>
                  <a:srgbClr val="0070C0"/>
                </a:solidFill>
              </a:rPr>
              <a:t>M5: Analytics &amp; Machine Learning</a:t>
            </a:r>
          </a:p>
          <a:p>
            <a:pPr algn="ctr"/>
            <a:endParaRPr lang="en-GB" sz="1800" b="1" dirty="0">
              <a:solidFill>
                <a:srgbClr val="0070C0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0E4B4C85-A2B9-9F4B-90C4-53FCB19DDCD7}"/>
              </a:ext>
            </a:extLst>
          </p:cNvPr>
          <p:cNvSpPr/>
          <p:nvPr/>
        </p:nvSpPr>
        <p:spPr>
          <a:xfrm>
            <a:off x="7534295" y="5561264"/>
            <a:ext cx="4810103" cy="706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M6: Stream Analytics</a:t>
            </a: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975731E2-6825-BE4B-9713-708CE6DC0C25}"/>
              </a:ext>
            </a:extLst>
          </p:cNvPr>
          <p:cNvSpPr/>
          <p:nvPr/>
        </p:nvSpPr>
        <p:spPr>
          <a:xfrm rot="16200000">
            <a:off x="9000629" y="2764808"/>
            <a:ext cx="2897190" cy="1861196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M3</a:t>
            </a:r>
            <a:r>
              <a:rPr lang="en-GB" sz="1800" b="1">
                <a:solidFill>
                  <a:srgbClr val="0070C0"/>
                </a:solidFill>
              </a:rPr>
              <a:t>: </a:t>
            </a:r>
            <a:r>
              <a:rPr lang="en-GB" sz="1800" b="1" dirty="0">
                <a:solidFill>
                  <a:srgbClr val="0070C0"/>
                </a:solidFill>
              </a:rPr>
              <a:t>(Big</a:t>
            </a:r>
            <a:r>
              <a:rPr lang="en-GB" sz="1800" b="1">
                <a:solidFill>
                  <a:srgbClr val="0070C0"/>
                </a:solidFill>
              </a:rPr>
              <a:t>) Data Storage</a:t>
            </a:r>
            <a:endParaRPr lang="en-GB" sz="1800" b="1" dirty="0">
              <a:solidFill>
                <a:srgbClr val="0070C0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E83C313-C73C-2149-A927-1CB6D7E7D19A}"/>
              </a:ext>
            </a:extLst>
          </p:cNvPr>
          <p:cNvSpPr/>
          <p:nvPr/>
        </p:nvSpPr>
        <p:spPr>
          <a:xfrm>
            <a:off x="7463780" y="7089727"/>
            <a:ext cx="6892927" cy="706966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M9: Modern Applications (Micro- / Mini-Services) </a:t>
            </a: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EB5A4082-8300-404A-BAC5-9B2DACCF1E24}"/>
              </a:ext>
            </a:extLst>
          </p:cNvPr>
          <p:cNvSpPr/>
          <p:nvPr/>
        </p:nvSpPr>
        <p:spPr>
          <a:xfrm>
            <a:off x="12589727" y="5559732"/>
            <a:ext cx="1766980" cy="1466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M7: Invoke External System</a:t>
            </a: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319CEE61-BCBA-8247-8528-2420BB0AB27D}"/>
              </a:ext>
            </a:extLst>
          </p:cNvPr>
          <p:cNvSpPr/>
          <p:nvPr/>
        </p:nvSpPr>
        <p:spPr>
          <a:xfrm>
            <a:off x="4848790" y="1743499"/>
            <a:ext cx="9128467" cy="351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M12: Data Federation and Virtualization</a:t>
            </a: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1D18501B-9F17-3442-9EFC-CA8848773D77}"/>
              </a:ext>
            </a:extLst>
          </p:cNvPr>
          <p:cNvSpPr/>
          <p:nvPr/>
        </p:nvSpPr>
        <p:spPr>
          <a:xfrm>
            <a:off x="2535529" y="325226"/>
            <a:ext cx="1878433" cy="827248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M13: Orchestrating the Data Platform</a:t>
            </a: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CFE2C4C3-B491-A64B-B90C-567FAA1E595F}"/>
              </a:ext>
            </a:extLst>
          </p:cNvPr>
          <p:cNvSpPr/>
          <p:nvPr/>
        </p:nvSpPr>
        <p:spPr>
          <a:xfrm>
            <a:off x="11739611" y="3443250"/>
            <a:ext cx="3013451" cy="371695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M11</a:t>
            </a:r>
            <a:r>
              <a:rPr lang="en-GB" sz="1800" b="1">
                <a:solidFill>
                  <a:srgbClr val="0070C0"/>
                </a:solidFill>
              </a:rPr>
              <a:t>: </a:t>
            </a:r>
            <a:r>
              <a:rPr lang="en-GB" sz="1800" b="1" dirty="0">
                <a:solidFill>
                  <a:srgbClr val="0070C0"/>
                </a:solidFill>
              </a:rPr>
              <a:t>Accessing </a:t>
            </a:r>
            <a:r>
              <a:rPr lang="en-GB" sz="1800" b="1">
                <a:solidFill>
                  <a:srgbClr val="0070C0"/>
                </a:solidFill>
              </a:rPr>
              <a:t>the Data Lake</a:t>
            </a:r>
            <a:endParaRPr lang="en-GB" sz="1800" b="1" dirty="0">
              <a:solidFill>
                <a:srgbClr val="0070C0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AAFABA8-C055-9949-A059-71F69CB87A4F}"/>
              </a:ext>
            </a:extLst>
          </p:cNvPr>
          <p:cNvSpPr/>
          <p:nvPr/>
        </p:nvSpPr>
        <p:spPr>
          <a:xfrm>
            <a:off x="1360766" y="3626587"/>
            <a:ext cx="3488024" cy="706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M7: Invoke External System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B4289182-0455-514B-B729-6EDC72B47BD9}"/>
              </a:ext>
            </a:extLst>
          </p:cNvPr>
          <p:cNvSpPr/>
          <p:nvPr/>
        </p:nvSpPr>
        <p:spPr>
          <a:xfrm>
            <a:off x="7480706" y="3754709"/>
            <a:ext cx="1700985" cy="809853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M4: (Big) Data Batch Processing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E13F1AFD-83C8-B64A-BF13-6086BDA7978B}"/>
              </a:ext>
            </a:extLst>
          </p:cNvPr>
          <p:cNvSpPr/>
          <p:nvPr/>
        </p:nvSpPr>
        <p:spPr>
          <a:xfrm>
            <a:off x="5042263" y="3626587"/>
            <a:ext cx="1394123" cy="2132324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M17: Event- / Message-Integration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6B60623-BD08-2F4E-AFEE-B7D7A4AEDA5C}"/>
              </a:ext>
            </a:extLst>
          </p:cNvPr>
          <p:cNvSpPr/>
          <p:nvPr/>
        </p:nvSpPr>
        <p:spPr>
          <a:xfrm>
            <a:off x="5042263" y="5915726"/>
            <a:ext cx="1394123" cy="2040255"/>
          </a:xfrm>
          <a:prstGeom prst="rect">
            <a:avLst/>
          </a:prstGeom>
          <a:solidFill>
            <a:schemeClr val="accent5">
              <a:lumMod val="20000"/>
              <a:lumOff val="80000"/>
              <a:alpha val="91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M18: Application Integration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7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55E263-E833-824F-8757-7F7667C80061}"/>
              </a:ext>
            </a:extLst>
          </p:cNvPr>
          <p:cNvSpPr/>
          <p:nvPr/>
        </p:nvSpPr>
        <p:spPr>
          <a:xfrm>
            <a:off x="11379822" y="8226015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0E4BE-A7D0-1848-89C9-734B06EE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2584450"/>
            <a:ext cx="6921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B3E77-3ADA-C843-9B5C-994F263750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44BB4-3A9E-7D4B-BBF8-CB8529DF9D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8800" dirty="0"/>
              <a:t>“Trivadis </a:t>
            </a:r>
          </a:p>
          <a:p>
            <a:pPr>
              <a:lnSpc>
                <a:spcPct val="100000"/>
              </a:lnSpc>
            </a:pPr>
            <a:r>
              <a:rPr lang="en-US" sz="8800" dirty="0"/>
              <a:t>Data Platform” - Tech Mappings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35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A5B0B7-2D1D-CF4A-8E2F-F9F03651B65D}"/>
              </a:ext>
            </a:extLst>
          </p:cNvPr>
          <p:cNvGrpSpPr/>
          <p:nvPr/>
        </p:nvGrpSpPr>
        <p:grpSpPr>
          <a:xfrm>
            <a:off x="391886" y="96460"/>
            <a:ext cx="15675428" cy="9207716"/>
            <a:chOff x="391886" y="96460"/>
            <a:chExt cx="15675428" cy="920771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0D2972A-9D3F-E045-97DF-340F424DDC72}"/>
                </a:ext>
              </a:extLst>
            </p:cNvPr>
            <p:cNvSpPr/>
            <p:nvPr/>
          </p:nvSpPr>
          <p:spPr>
            <a:xfrm>
              <a:off x="11379822" y="8226015"/>
              <a:ext cx="4687492" cy="107816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8A03BF0-B38C-AE47-85D0-8559CCEDEAF6}"/>
                </a:ext>
              </a:extLst>
            </p:cNvPr>
            <p:cNvSpPr/>
            <p:nvPr/>
          </p:nvSpPr>
          <p:spPr>
            <a:xfrm>
              <a:off x="14388533" y="1404949"/>
              <a:ext cx="1098000" cy="7686297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Consumer / Targets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4ACBB1-353D-8745-BFB7-9B905CA471E7}"/>
                </a:ext>
              </a:extLst>
            </p:cNvPr>
            <p:cNvSpPr/>
            <p:nvPr/>
          </p:nvSpPr>
          <p:spPr>
            <a:xfrm>
              <a:off x="7408916" y="2036076"/>
              <a:ext cx="5094620" cy="3166847"/>
            </a:xfrm>
            <a:prstGeom prst="roundRect">
              <a:avLst>
                <a:gd name="adj" fmla="val 4983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Lake / DWH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002D1F-E805-E14B-A3F9-D74EBAA7FF84}"/>
                </a:ext>
              </a:extLst>
            </p:cNvPr>
            <p:cNvCxnSpPr>
              <a:cxnSpLocks/>
            </p:cNvCxnSpPr>
            <p:nvPr/>
          </p:nvCxnSpPr>
          <p:spPr>
            <a:xfrm>
              <a:off x="8728395" y="3731690"/>
              <a:ext cx="2808000" cy="16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26162E-F69B-5843-B89E-BCBCCD6E4A47}"/>
                </a:ext>
              </a:extLst>
            </p:cNvPr>
            <p:cNvSpPr txBox="1"/>
            <p:nvPr/>
          </p:nvSpPr>
          <p:spPr>
            <a:xfrm rot="16200000">
              <a:off x="8799214" y="4715003"/>
              <a:ext cx="57464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Landing /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Raw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39F8B8-357E-2841-B87B-176BF80A5375}"/>
                </a:ext>
              </a:extLst>
            </p:cNvPr>
            <p:cNvSpPr txBox="1"/>
            <p:nvPr/>
          </p:nvSpPr>
          <p:spPr>
            <a:xfrm rot="16200000">
              <a:off x="8887764" y="3984791"/>
              <a:ext cx="3975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Refined</a:t>
              </a:r>
            </a:p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F0C-7160-3841-A6DA-F1E12B108EA5}"/>
                </a:ext>
              </a:extLst>
            </p:cNvPr>
            <p:cNvSpPr txBox="1"/>
            <p:nvPr/>
          </p:nvSpPr>
          <p:spPr>
            <a:xfrm rot="16200000">
              <a:off x="8775554" y="3221014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Usage-Opti-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Mized Zone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257F1F-C6BB-AB41-8B97-4D1A169EC324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67" y="4497516"/>
              <a:ext cx="280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282E5CD-6041-4D4F-951C-6FDA44FA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180501"/>
              <a:ext cx="463653" cy="2880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2EEABF7-0F02-3648-A35A-95B726FD100B}"/>
                </a:ext>
              </a:extLst>
            </p:cNvPr>
            <p:cNvSpPr/>
            <p:nvPr/>
          </p:nvSpPr>
          <p:spPr>
            <a:xfrm>
              <a:off x="4848682" y="1404948"/>
              <a:ext cx="1544762" cy="6511238"/>
            </a:xfrm>
            <a:prstGeom prst="roundRect">
              <a:avLst>
                <a:gd name="adj" fmla="val 10892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Integration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6832AD2-FA93-C54C-BE65-6BAD4F8DE1B6}"/>
                </a:ext>
              </a:extLst>
            </p:cNvPr>
            <p:cNvSpPr txBox="1"/>
            <p:nvPr/>
          </p:nvSpPr>
          <p:spPr>
            <a:xfrm>
              <a:off x="11037048" y="3503956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E13F74-D980-C84A-8F42-E5CDAE24D60F}"/>
                </a:ext>
              </a:extLst>
            </p:cNvPr>
            <p:cNvSpPr/>
            <p:nvPr/>
          </p:nvSpPr>
          <p:spPr>
            <a:xfrm>
              <a:off x="2857039" y="96460"/>
              <a:ext cx="11128319" cy="9139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Modern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Data Platform</a:t>
              </a:r>
            </a:p>
          </p:txBody>
        </p:sp>
        <p:pic>
          <p:nvPicPr>
            <p:cNvPr id="116" name="Picture 18" descr="ildergebnis für data visualisation icon">
              <a:extLst>
                <a:ext uri="{FF2B5EF4-FFF2-40B4-BE49-F238E27FC236}">
                  <a16:creationId xmlns:a16="http://schemas.microsoft.com/office/drawing/2014/main" id="{50D69444-1805-3A49-B1DF-1F36E9079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2979476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ildergebnis für microservice symbol">
              <a:extLst>
                <a:ext uri="{FF2B5EF4-FFF2-40B4-BE49-F238E27FC236}">
                  <a16:creationId xmlns:a16="http://schemas.microsoft.com/office/drawing/2014/main" id="{A35A1CA5-D0C9-5B47-942C-D3527E006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457692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B01616-5C75-FE4D-8F56-2C08A93A4F62}"/>
                </a:ext>
              </a:extLst>
            </p:cNvPr>
            <p:cNvSpPr txBox="1"/>
            <p:nvPr/>
          </p:nvSpPr>
          <p:spPr>
            <a:xfrm>
              <a:off x="14582423" y="3368732"/>
              <a:ext cx="70532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Batch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829AF8-A43B-F741-B15F-942514840A23}"/>
                </a:ext>
              </a:extLst>
            </p:cNvPr>
            <p:cNvSpPr txBox="1"/>
            <p:nvPr/>
          </p:nvSpPr>
          <p:spPr>
            <a:xfrm>
              <a:off x="14588835" y="4939762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Self-Service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pic>
          <p:nvPicPr>
            <p:cNvPr id="120" name="Picture 119" descr="ildergebnis für datascience lab icon">
              <a:extLst>
                <a:ext uri="{FF2B5EF4-FFF2-40B4-BE49-F238E27FC236}">
                  <a16:creationId xmlns:a16="http://schemas.microsoft.com/office/drawing/2014/main" id="{34680BFE-EBF5-9447-936D-287233F2C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7811" y="2317108"/>
              <a:ext cx="294545" cy="29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B558769-9B79-CF41-ADD5-BED117A13A8B}"/>
                </a:ext>
              </a:extLst>
            </p:cNvPr>
            <p:cNvSpPr txBox="1"/>
            <p:nvPr/>
          </p:nvSpPr>
          <p:spPr>
            <a:xfrm>
              <a:off x="14559982" y="2644001"/>
              <a:ext cx="7502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Science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Workbench</a:t>
              </a:r>
            </a:p>
          </p:txBody>
        </p:sp>
        <p:pic>
          <p:nvPicPr>
            <p:cNvPr id="122" name="Picture 18" descr="ildergebnis für data visualisation icon">
              <a:extLst>
                <a:ext uri="{FF2B5EF4-FFF2-40B4-BE49-F238E27FC236}">
                  <a16:creationId xmlns:a16="http://schemas.microsoft.com/office/drawing/2014/main" id="{3111BC20-40A8-1343-85F6-63F4A53B9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3791439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B926035-3CEA-AC47-B244-7F90C6FA866C}"/>
                </a:ext>
              </a:extLst>
            </p:cNvPr>
            <p:cNvSpPr txBox="1"/>
            <p:nvPr/>
          </p:nvSpPr>
          <p:spPr>
            <a:xfrm>
              <a:off x="14495860" y="4173971"/>
              <a:ext cx="878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Streaming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E8CD55D-E2FA-9C41-9AE4-7CD6BA8A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5454040" y="3006492"/>
              <a:ext cx="324000" cy="35426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20353DC-08FF-754B-AEF5-51E0AD24F5EB}"/>
                </a:ext>
              </a:extLst>
            </p:cNvPr>
            <p:cNvSpPr txBox="1"/>
            <p:nvPr/>
          </p:nvSpPr>
          <p:spPr>
            <a:xfrm>
              <a:off x="4990139" y="3399513"/>
              <a:ext cx="125180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Virtualization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29925E72-FACB-434D-87A2-948FCC3A1E2D}"/>
                </a:ext>
              </a:extLst>
            </p:cNvPr>
            <p:cNvSpPr/>
            <p:nvPr/>
          </p:nvSpPr>
          <p:spPr>
            <a:xfrm>
              <a:off x="3056413" y="4842206"/>
              <a:ext cx="953972" cy="3073979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Edge Computing</a:t>
              </a:r>
            </a:p>
          </p:txBody>
        </p:sp>
        <p:pic>
          <p:nvPicPr>
            <p:cNvPr id="175" name="Picture 174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BA989AAF-260F-864B-B81B-4F991A033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440" y="6523566"/>
              <a:ext cx="334800" cy="33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9E178E-0064-4646-850D-5A400481BB6F}"/>
                </a:ext>
              </a:extLst>
            </p:cNvPr>
            <p:cNvSpPr txBox="1"/>
            <p:nvPr/>
          </p:nvSpPr>
          <p:spPr>
            <a:xfrm>
              <a:off x="3276359" y="6890651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6612A97-1DB8-804A-88C9-F2DE48AF30CD}"/>
                </a:ext>
              </a:extLst>
            </p:cNvPr>
            <p:cNvSpPr txBox="1"/>
            <p:nvPr/>
          </p:nvSpPr>
          <p:spPr>
            <a:xfrm>
              <a:off x="3247506" y="6217209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A1CADB8-D89B-774B-B526-0BF5B2C83B75}"/>
                </a:ext>
              </a:extLst>
            </p:cNvPr>
            <p:cNvGrpSpPr/>
            <p:nvPr/>
          </p:nvGrpSpPr>
          <p:grpSpPr>
            <a:xfrm>
              <a:off x="3388840" y="5864391"/>
              <a:ext cx="288000" cy="288000"/>
              <a:chOff x="5926904" y="2540197"/>
              <a:chExt cx="781814" cy="72000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3041F95-6CF7-2A43-9537-1B37DBD8C42F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419D5AB-1D43-B24A-A606-B26756C0BE2B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4C08913-3539-E64A-9BF0-46E489A79F04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A5242EF-0954-BE4B-868A-46ECE58A2B52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48EE5F7-81B3-8C40-AE6C-8C0A725B126D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E92B3A-051E-594B-9994-4456944DC397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8A43518-6475-344F-B942-53994DEFF4C7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5F853E7-5BF0-4F4A-BAC8-0E5ED04C5942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3366032-349F-2347-A39F-9363D0A30865}"/>
                </a:ext>
              </a:extLst>
            </p:cNvPr>
            <p:cNvSpPr txBox="1"/>
            <p:nvPr/>
          </p:nvSpPr>
          <p:spPr>
            <a:xfrm>
              <a:off x="3274186" y="5614904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9BAB895-606E-BC4D-82A4-852BE158436A}"/>
                </a:ext>
              </a:extLst>
            </p:cNvPr>
            <p:cNvSpPr txBox="1"/>
            <p:nvPr/>
          </p:nvSpPr>
          <p:spPr>
            <a:xfrm>
              <a:off x="14649748" y="8398974"/>
              <a:ext cx="5706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Enterprise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</a:t>
              </a:r>
            </a:p>
          </p:txBody>
        </p:sp>
        <p:pic>
          <p:nvPicPr>
            <p:cNvPr id="212" name="Picture 8" descr="mage result for erp apps symbol">
              <a:extLst>
                <a:ext uri="{FF2B5EF4-FFF2-40B4-BE49-F238E27FC236}">
                  <a16:creationId xmlns:a16="http://schemas.microsoft.com/office/drawing/2014/main" id="{226A3DB9-5F95-464F-AE1B-18FA4A2C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7967917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32D6F70-085A-3648-AA54-7B7856DDF624}"/>
                </a:ext>
              </a:extLst>
            </p:cNvPr>
            <p:cNvSpPr txBox="1"/>
            <p:nvPr/>
          </p:nvSpPr>
          <p:spPr>
            <a:xfrm>
              <a:off x="5029341" y="2680897"/>
              <a:ext cx="117339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Change Data Capture</a:t>
              </a:r>
            </a:p>
          </p:txBody>
        </p:sp>
        <p:pic>
          <p:nvPicPr>
            <p:cNvPr id="220" name="Picture 219" descr="ildergebnis für bucket storage icon">
              <a:extLst>
                <a:ext uri="{FF2B5EF4-FFF2-40B4-BE49-F238E27FC236}">
                  <a16:creationId xmlns:a16="http://schemas.microsoft.com/office/drawing/2014/main" id="{03446C04-C025-8948-9BF8-5BC8A097B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456066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07E11-31C4-9942-9CF2-53F2C968F644}"/>
                </a:ext>
              </a:extLst>
            </p:cNvPr>
            <p:cNvGrpSpPr/>
            <p:nvPr/>
          </p:nvGrpSpPr>
          <p:grpSpPr>
            <a:xfrm>
              <a:off x="9502784" y="4565610"/>
              <a:ext cx="365055" cy="377030"/>
              <a:chOff x="8908817" y="4694920"/>
              <a:chExt cx="365055" cy="377030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DF581D22-278E-B54E-B269-18E265B86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8817" y="4747950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A43A595D-4640-9740-864E-96C508C33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9872" y="4694920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28" name="Picture 227" descr="ildergebnis für bucket storage icon">
              <a:extLst>
                <a:ext uri="{FF2B5EF4-FFF2-40B4-BE49-F238E27FC236}">
                  <a16:creationId xmlns:a16="http://schemas.microsoft.com/office/drawing/2014/main" id="{C7C00CCE-EA8E-5D44-8A6E-61C79B49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847704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D12887-C4D7-B74B-9D96-8A40E0080A25}"/>
                </a:ext>
              </a:extLst>
            </p:cNvPr>
            <p:cNvGrpSpPr/>
            <p:nvPr/>
          </p:nvGrpSpPr>
          <p:grpSpPr>
            <a:xfrm>
              <a:off x="9495206" y="3841981"/>
              <a:ext cx="380211" cy="371978"/>
              <a:chOff x="8901649" y="3971291"/>
              <a:chExt cx="380211" cy="371978"/>
            </a:xfrm>
          </p:grpSpPr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375803C2-E708-3A4C-A26E-A07AB4BEE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1649" y="401926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6F21D1EA-1DBE-384C-83B9-9F2317FC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57860" y="397129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31" name="Picture 230" descr="ildergebnis für bucket storage icon">
              <a:extLst>
                <a:ext uri="{FF2B5EF4-FFF2-40B4-BE49-F238E27FC236}">
                  <a16:creationId xmlns:a16="http://schemas.microsoft.com/office/drawing/2014/main" id="{989B3533-515A-7241-8AD7-78C62AD8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121130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97D571-38BA-A643-B01E-92F4FFA6F4E4}"/>
                </a:ext>
              </a:extLst>
            </p:cNvPr>
            <p:cNvGrpSpPr/>
            <p:nvPr/>
          </p:nvGrpSpPr>
          <p:grpSpPr>
            <a:xfrm>
              <a:off x="9495206" y="3116658"/>
              <a:ext cx="380211" cy="371978"/>
              <a:chOff x="8903897" y="3245968"/>
              <a:chExt cx="380211" cy="371978"/>
            </a:xfrm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F87B2514-2DB6-0C41-8C7C-4F471FCD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3897" y="3293946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1A9EC1B2-7041-F443-ABF3-0D82BADCE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108" y="3245968"/>
                <a:ext cx="324000" cy="324000"/>
              </a:xfrm>
              <a:prstGeom prst="rect">
                <a:avLst/>
              </a:prstGeom>
            </p:spPr>
          </p:pic>
        </p:grpSp>
        <p:sp>
          <p:nvSpPr>
            <p:cNvPr id="236" name="Right Arrow 235">
              <a:extLst>
                <a:ext uri="{FF2B5EF4-FFF2-40B4-BE49-F238E27FC236}">
                  <a16:creationId xmlns:a16="http://schemas.microsoft.com/office/drawing/2014/main" id="{83E2B677-7792-174E-8965-DD3FD85D51F5}"/>
                </a:ext>
              </a:extLst>
            </p:cNvPr>
            <p:cNvSpPr/>
            <p:nvPr/>
          </p:nvSpPr>
          <p:spPr>
            <a:xfrm>
              <a:off x="6441096" y="1488574"/>
              <a:ext cx="7887422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91ECA0D-63E4-F046-9EF6-FE32DA0FE3DD}"/>
                </a:ext>
              </a:extLst>
            </p:cNvPr>
            <p:cNvSpPr txBox="1"/>
            <p:nvPr/>
          </p:nvSpPr>
          <p:spPr>
            <a:xfrm>
              <a:off x="10031305" y="3468012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3C7BA54-2554-954F-8E70-C7D8D0A068C2}"/>
                </a:ext>
              </a:extLst>
            </p:cNvPr>
            <p:cNvSpPr txBox="1"/>
            <p:nvPr/>
          </p:nvSpPr>
          <p:spPr>
            <a:xfrm>
              <a:off x="9569895" y="3544745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33615B1-4862-BD48-8F4C-147F67BC9D83}"/>
                </a:ext>
              </a:extLst>
            </p:cNvPr>
            <p:cNvSpPr txBox="1"/>
            <p:nvPr/>
          </p:nvSpPr>
          <p:spPr>
            <a:xfrm>
              <a:off x="10031305" y="4195343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F67C8F9-0E7D-634A-94D4-C683649BD3B8}"/>
                </a:ext>
              </a:extLst>
            </p:cNvPr>
            <p:cNvSpPr txBox="1"/>
            <p:nvPr/>
          </p:nvSpPr>
          <p:spPr>
            <a:xfrm>
              <a:off x="9569895" y="425936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BECC46A-4311-204E-A8E1-F2115DD6DE9D}"/>
                </a:ext>
              </a:extLst>
            </p:cNvPr>
            <p:cNvSpPr txBox="1"/>
            <p:nvPr/>
          </p:nvSpPr>
          <p:spPr>
            <a:xfrm>
              <a:off x="10031305" y="4898748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2DC02DA-B9D3-7446-A7F2-928B0E527E7F}"/>
                </a:ext>
              </a:extLst>
            </p:cNvPr>
            <p:cNvSpPr txBox="1"/>
            <p:nvPr/>
          </p:nvSpPr>
          <p:spPr>
            <a:xfrm>
              <a:off x="9569895" y="4978486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pic>
          <p:nvPicPr>
            <p:cNvPr id="261" name="Picture 260" descr="ildergebnis für bucket storage icon">
              <a:extLst>
                <a:ext uri="{FF2B5EF4-FFF2-40B4-BE49-F238E27FC236}">
                  <a16:creationId xmlns:a16="http://schemas.microsoft.com/office/drawing/2014/main" id="{D7660714-94D4-BC49-95AA-2AEAC119B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291" y="7283507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E96F3F-93EA-9E41-9595-5B741058CE8A}"/>
                </a:ext>
              </a:extLst>
            </p:cNvPr>
            <p:cNvSpPr txBox="1"/>
            <p:nvPr/>
          </p:nvSpPr>
          <p:spPr>
            <a:xfrm>
              <a:off x="3209850" y="7642682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E3822F4-BC5A-2F49-B798-940284444B81}"/>
                </a:ext>
              </a:extLst>
            </p:cNvPr>
            <p:cNvGrpSpPr/>
            <p:nvPr/>
          </p:nvGrpSpPr>
          <p:grpSpPr>
            <a:xfrm>
              <a:off x="5472040" y="6605219"/>
              <a:ext cx="288000" cy="288000"/>
              <a:chOff x="5926904" y="2540197"/>
              <a:chExt cx="781814" cy="72000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5DD0CB4D-13C3-344F-8686-5FD0AE0C6CC7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ABBFF193-842E-A545-8BE1-580D5561E0A2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C9EB78C-C87D-324B-A6D6-BDED0683885B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A437D26D-387F-A24E-AACC-D482F8783803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9D95302-ABE1-6F40-800E-E282F17C81A1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F05DC60-FA05-DF48-A04E-CF844166A9C3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77A0D0D-D09F-4941-9BFB-594AC875861F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BFE4B8E-3235-5949-8962-392D79006947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9DC32C6-B2D2-8745-99D9-1AC1047DD206}"/>
                </a:ext>
              </a:extLst>
            </p:cNvPr>
            <p:cNvSpPr txBox="1"/>
            <p:nvPr/>
          </p:nvSpPr>
          <p:spPr>
            <a:xfrm>
              <a:off x="5330706" y="6929655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F53B101-A968-304A-87E2-7FD3E129A110}"/>
                </a:ext>
              </a:extLst>
            </p:cNvPr>
            <p:cNvSpPr txBox="1"/>
            <p:nvPr/>
          </p:nvSpPr>
          <p:spPr>
            <a:xfrm>
              <a:off x="5343529" y="4078948"/>
              <a:ext cx="54502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91" name="Right Arrow 290">
              <a:extLst>
                <a:ext uri="{FF2B5EF4-FFF2-40B4-BE49-F238E27FC236}">
                  <a16:creationId xmlns:a16="http://schemas.microsoft.com/office/drawing/2014/main" id="{CEC2B738-3013-8448-BE89-A6BB5EAE6536}"/>
                </a:ext>
              </a:extLst>
            </p:cNvPr>
            <p:cNvSpPr/>
            <p:nvPr/>
          </p:nvSpPr>
          <p:spPr>
            <a:xfrm>
              <a:off x="2297056" y="6695479"/>
              <a:ext cx="733824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2" name="Right Arrow 291">
              <a:extLst>
                <a:ext uri="{FF2B5EF4-FFF2-40B4-BE49-F238E27FC236}">
                  <a16:creationId xmlns:a16="http://schemas.microsoft.com/office/drawing/2014/main" id="{B33CF7C8-C184-6449-BEAA-2CE576257B41}"/>
                </a:ext>
              </a:extLst>
            </p:cNvPr>
            <p:cNvSpPr/>
            <p:nvPr/>
          </p:nvSpPr>
          <p:spPr>
            <a:xfrm>
              <a:off x="4074906" y="670387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920567AB-E78B-D44F-BBED-2776956095E6}"/>
                </a:ext>
              </a:extLst>
            </p:cNvPr>
            <p:cNvSpPr/>
            <p:nvPr/>
          </p:nvSpPr>
          <p:spPr>
            <a:xfrm>
              <a:off x="6486092" y="3566393"/>
              <a:ext cx="85438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5" name="Right Arrow 294">
              <a:extLst>
                <a:ext uri="{FF2B5EF4-FFF2-40B4-BE49-F238E27FC236}">
                  <a16:creationId xmlns:a16="http://schemas.microsoft.com/office/drawing/2014/main" id="{DB708B4B-B4CB-E240-BFBB-C096677580FA}"/>
                </a:ext>
              </a:extLst>
            </p:cNvPr>
            <p:cNvSpPr/>
            <p:nvPr/>
          </p:nvSpPr>
          <p:spPr>
            <a:xfrm rot="10800000">
              <a:off x="6469083" y="5758908"/>
              <a:ext cx="87139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E8D46089-D75C-9646-A206-8F13E1110043}"/>
                </a:ext>
              </a:extLst>
            </p:cNvPr>
            <p:cNvSpPr/>
            <p:nvPr/>
          </p:nvSpPr>
          <p:spPr>
            <a:xfrm>
              <a:off x="6497662" y="5981667"/>
              <a:ext cx="8428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7" name="Right Arrow 296">
              <a:extLst>
                <a:ext uri="{FF2B5EF4-FFF2-40B4-BE49-F238E27FC236}">
                  <a16:creationId xmlns:a16="http://schemas.microsoft.com/office/drawing/2014/main" id="{BF70218A-898F-1644-AC8D-AC54252E6636}"/>
                </a:ext>
              </a:extLst>
            </p:cNvPr>
            <p:cNvSpPr/>
            <p:nvPr/>
          </p:nvSpPr>
          <p:spPr>
            <a:xfrm rot="10800000">
              <a:off x="6469084" y="6994965"/>
              <a:ext cx="87139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8" name="Right Arrow 297">
              <a:extLst>
                <a:ext uri="{FF2B5EF4-FFF2-40B4-BE49-F238E27FC236}">
                  <a16:creationId xmlns:a16="http://schemas.microsoft.com/office/drawing/2014/main" id="{F0F51754-CA7B-B044-97BA-F0B723E51330}"/>
                </a:ext>
              </a:extLst>
            </p:cNvPr>
            <p:cNvSpPr/>
            <p:nvPr/>
          </p:nvSpPr>
          <p:spPr>
            <a:xfrm>
              <a:off x="6487590" y="7228670"/>
              <a:ext cx="85289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9" name="Right Arrow 298">
              <a:extLst>
                <a:ext uri="{FF2B5EF4-FFF2-40B4-BE49-F238E27FC236}">
                  <a16:creationId xmlns:a16="http://schemas.microsoft.com/office/drawing/2014/main" id="{07BF493F-CC08-F34F-A75F-8DD69401C6A4}"/>
                </a:ext>
              </a:extLst>
            </p:cNvPr>
            <p:cNvSpPr/>
            <p:nvPr/>
          </p:nvSpPr>
          <p:spPr>
            <a:xfrm>
              <a:off x="12605371" y="3541274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158CF51B-8DFD-B74B-90DA-8CB14E2F3020}"/>
                </a:ext>
              </a:extLst>
            </p:cNvPr>
            <p:cNvSpPr/>
            <p:nvPr/>
          </p:nvSpPr>
          <p:spPr>
            <a:xfrm>
              <a:off x="3000542" y="211506"/>
              <a:ext cx="3010494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Platform Automation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43515149-AA68-2747-8434-4C55942E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749" y="574134"/>
              <a:ext cx="444655" cy="276200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E830B239-16EA-0947-9C1C-38570F68DEF9}"/>
                </a:ext>
              </a:extLst>
            </p:cNvPr>
            <p:cNvSpPr txBox="1"/>
            <p:nvPr/>
          </p:nvSpPr>
          <p:spPr>
            <a:xfrm>
              <a:off x="5286181" y="893102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Meta Data</a:t>
              </a:r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A864EA59-B46D-364E-81E8-3B967815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4646892" y="550235"/>
              <a:ext cx="324000" cy="324000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BD295FD-53FB-5841-BD3A-1FBD02F7B793}"/>
                </a:ext>
              </a:extLst>
            </p:cNvPr>
            <p:cNvSpPr txBox="1"/>
            <p:nvPr/>
          </p:nvSpPr>
          <p:spPr>
            <a:xfrm>
              <a:off x="4512778" y="904532"/>
              <a:ext cx="5514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Generator</a:t>
              </a:r>
            </a:p>
          </p:txBody>
        </p:sp>
        <p:sp>
          <p:nvSpPr>
            <p:cNvPr id="307" name="Rounded Rectangle 306">
              <a:extLst>
                <a:ext uri="{FF2B5EF4-FFF2-40B4-BE49-F238E27FC236}">
                  <a16:creationId xmlns:a16="http://schemas.microsoft.com/office/drawing/2014/main" id="{51846F02-CC23-D849-B036-F6623849C68A}"/>
                </a:ext>
              </a:extLst>
            </p:cNvPr>
            <p:cNvSpPr/>
            <p:nvPr/>
          </p:nvSpPr>
          <p:spPr>
            <a:xfrm>
              <a:off x="6197090" y="217207"/>
              <a:ext cx="6306446" cy="985988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Governance &amp; Security</a:t>
              </a:r>
            </a:p>
          </p:txBody>
        </p:sp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8816AD75-7D97-0F48-85A8-01924E28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8769086" y="578311"/>
              <a:ext cx="324000" cy="324000"/>
            </a:xfrm>
            <a:prstGeom prst="rect">
              <a:avLst/>
            </a:prstGeom>
          </p:spPr>
        </p:pic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AD3A822-ADFD-5C44-AB31-39CE0BA93EF7}"/>
                </a:ext>
              </a:extLst>
            </p:cNvPr>
            <p:cNvSpPr txBox="1"/>
            <p:nvPr/>
          </p:nvSpPr>
          <p:spPr>
            <a:xfrm>
              <a:off x="8696092" y="992854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Archival</a:t>
              </a:r>
            </a:p>
          </p:txBody>
        </p:sp>
        <p:pic>
          <p:nvPicPr>
            <p:cNvPr id="314" name="Picture 2" descr="Bildergebnis für access management symbol  icon">
              <a:extLst>
                <a:ext uri="{FF2B5EF4-FFF2-40B4-BE49-F238E27FC236}">
                  <a16:creationId xmlns:a16="http://schemas.microsoft.com/office/drawing/2014/main" id="{14DEC7D8-B3F9-244A-8CB4-979DFCB07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6825" y="561795"/>
              <a:ext cx="357033" cy="35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6BA3552-5667-C746-8896-6A3515BC7357}"/>
                </a:ext>
              </a:extLst>
            </p:cNvPr>
            <p:cNvSpPr txBox="1"/>
            <p:nvPr/>
          </p:nvSpPr>
          <p:spPr>
            <a:xfrm>
              <a:off x="9234953" y="992854"/>
              <a:ext cx="7437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Access Mgmt</a:t>
              </a:r>
            </a:p>
          </p:txBody>
        </p:sp>
        <p:pic>
          <p:nvPicPr>
            <p:cNvPr id="316" name="Picture 4" descr="Bildergebnis für data encryption symbol  icon">
              <a:extLst>
                <a:ext uri="{FF2B5EF4-FFF2-40B4-BE49-F238E27FC236}">
                  <a16:creationId xmlns:a16="http://schemas.microsoft.com/office/drawing/2014/main" id="{FE38C999-80F4-BC45-A268-94760B6C9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82" y="537841"/>
              <a:ext cx="404940" cy="40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D969295-CA99-664C-87BC-1F286224BB6D}"/>
                </a:ext>
              </a:extLst>
            </p:cNvPr>
            <p:cNvSpPr txBox="1"/>
            <p:nvPr/>
          </p:nvSpPr>
          <p:spPr>
            <a:xfrm>
              <a:off x="10101344" y="923604"/>
              <a:ext cx="7181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Encryption &amp;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Protection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EBD5E01-443B-AC4A-B01E-685DC8AEA2BB}"/>
                </a:ext>
              </a:extLst>
            </p:cNvPr>
            <p:cNvSpPr txBox="1"/>
            <p:nvPr/>
          </p:nvSpPr>
          <p:spPr>
            <a:xfrm>
              <a:off x="6267328" y="992854"/>
              <a:ext cx="7181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Lineage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FBCCB87-4836-A142-A8E2-A7859F28BDE1}"/>
                </a:ext>
              </a:extLst>
            </p:cNvPr>
            <p:cNvSpPr txBox="1"/>
            <p:nvPr/>
          </p:nvSpPr>
          <p:spPr>
            <a:xfrm>
              <a:off x="3646992" y="930786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21" name="Picture 4" descr="ildergebnis für scheduler symbol">
              <a:extLst>
                <a:ext uri="{FF2B5EF4-FFF2-40B4-BE49-F238E27FC236}">
                  <a16:creationId xmlns:a16="http://schemas.microsoft.com/office/drawing/2014/main" id="{B2976AC1-039F-1745-87EE-F45D7695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2" y="514437"/>
              <a:ext cx="396280" cy="39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1BC0F74F-723F-EC49-9344-8F28FD5E7E4C}"/>
                </a:ext>
              </a:extLst>
            </p:cNvPr>
            <p:cNvGrpSpPr/>
            <p:nvPr/>
          </p:nvGrpSpPr>
          <p:grpSpPr>
            <a:xfrm>
              <a:off x="3100842" y="549253"/>
              <a:ext cx="370384" cy="336487"/>
              <a:chOff x="7294139" y="2532705"/>
              <a:chExt cx="799251" cy="720000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B5CA4A2-1D54-E347-AEBE-BE32009449F8}"/>
                  </a:ext>
                </a:extLst>
              </p:cNvPr>
              <p:cNvSpPr/>
              <p:nvPr/>
            </p:nvSpPr>
            <p:spPr>
              <a:xfrm>
                <a:off x="7352248" y="2532705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D09D44D0-A25A-604E-9783-1AEB40723689}"/>
                  </a:ext>
                </a:extLst>
              </p:cNvPr>
              <p:cNvSpPr/>
              <p:nvPr/>
            </p:nvSpPr>
            <p:spPr>
              <a:xfrm>
                <a:off x="7294139" y="2667296"/>
                <a:ext cx="799251" cy="472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F68B8F6A-DD66-C241-AF7F-BAE21B03D5C2}"/>
                  </a:ext>
                </a:extLst>
              </p:cNvPr>
              <p:cNvCxnSpPr/>
              <p:nvPr/>
            </p:nvCxnSpPr>
            <p:spPr>
              <a:xfrm flipV="1">
                <a:off x="7460308" y="2915295"/>
                <a:ext cx="456550" cy="1628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79">
                <a:extLst>
                  <a:ext uri="{FF2B5EF4-FFF2-40B4-BE49-F238E27FC236}">
                    <a16:creationId xmlns:a16="http://schemas.microsoft.com/office/drawing/2014/main" id="{B52434AA-085D-2443-BDCA-6301D24C5535}"/>
                  </a:ext>
                </a:extLst>
              </p:cNvPr>
              <p:cNvCxnSpPr/>
              <p:nvPr/>
            </p:nvCxnSpPr>
            <p:spPr>
              <a:xfrm flipV="1">
                <a:off x="7478056" y="2716095"/>
                <a:ext cx="409936" cy="212674"/>
              </a:xfrm>
              <a:prstGeom prst="curvedConnector3">
                <a:avLst>
                  <a:gd name="adj1" fmla="val 50001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79">
                <a:extLst>
                  <a:ext uri="{FF2B5EF4-FFF2-40B4-BE49-F238E27FC236}">
                    <a16:creationId xmlns:a16="http://schemas.microsoft.com/office/drawing/2014/main" id="{0DA7027F-076D-294C-A6BF-AF7787EA1EAF}"/>
                  </a:ext>
                </a:extLst>
              </p:cNvPr>
              <p:cNvCxnSpPr/>
              <p:nvPr/>
            </p:nvCxnSpPr>
            <p:spPr>
              <a:xfrm>
                <a:off x="7489858" y="2931575"/>
                <a:ext cx="391593" cy="179610"/>
              </a:xfrm>
              <a:prstGeom prst="curvedConnector3">
                <a:avLst>
                  <a:gd name="adj1" fmla="val 55912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F8AD1509-290A-694F-8AB4-A680978376EC}"/>
                </a:ext>
              </a:extLst>
            </p:cNvPr>
            <p:cNvSpPr txBox="1"/>
            <p:nvPr/>
          </p:nvSpPr>
          <p:spPr>
            <a:xfrm>
              <a:off x="3105109" y="929143"/>
              <a:ext cx="4296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Handler</a:t>
              </a:r>
            </a:p>
          </p:txBody>
        </p:sp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4BDEEBE3-7E0F-504C-BAD8-4CA07120ACEB}"/>
                </a:ext>
              </a:extLst>
            </p:cNvPr>
            <p:cNvSpPr/>
            <p:nvPr/>
          </p:nvSpPr>
          <p:spPr>
            <a:xfrm rot="10800000">
              <a:off x="2297058" y="3400011"/>
              <a:ext cx="2511566" cy="173985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EA2C0467-E8A5-E34F-873F-A3E51ACACE68}"/>
                </a:ext>
              </a:extLst>
            </p:cNvPr>
            <p:cNvSpPr/>
            <p:nvPr/>
          </p:nvSpPr>
          <p:spPr>
            <a:xfrm rot="10800000">
              <a:off x="2290322" y="6394011"/>
              <a:ext cx="71602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11307C1E-40F2-A04D-801B-C375D8C5C137}"/>
                </a:ext>
              </a:extLst>
            </p:cNvPr>
            <p:cNvSpPr/>
            <p:nvPr/>
          </p:nvSpPr>
          <p:spPr>
            <a:xfrm rot="10800000">
              <a:off x="4050360" y="640139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54F82DC-54FC-8D41-946B-E9B87B30FEC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94" y="2963552"/>
              <a:ext cx="2808000" cy="1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9A21D35-4B0F-BA4F-A194-BD4844B16C7B}"/>
                </a:ext>
              </a:extLst>
            </p:cNvPr>
            <p:cNvSpPr txBox="1"/>
            <p:nvPr/>
          </p:nvSpPr>
          <p:spPr>
            <a:xfrm rot="16200000">
              <a:off x="8842880" y="2422933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Sandbox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Zone</a:t>
              </a:r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92A8275-FCA3-D04B-B7B7-6F1ACDCC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2394519"/>
              <a:ext cx="463653" cy="288000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AAC0C56-E7F4-D548-8CBA-F58AC5EB1396}"/>
                </a:ext>
              </a:extLst>
            </p:cNvPr>
            <p:cNvSpPr txBox="1"/>
            <p:nvPr/>
          </p:nvSpPr>
          <p:spPr>
            <a:xfrm>
              <a:off x="11037048" y="271797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42" name="Picture 241" descr="ildergebnis für bucket storage icon">
              <a:extLst>
                <a:ext uri="{FF2B5EF4-FFF2-40B4-BE49-F238E27FC236}">
                  <a16:creationId xmlns:a16="http://schemas.microsoft.com/office/drawing/2014/main" id="{3DCF4C22-F403-034C-AC00-574C2F9A5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233514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6DEEDBC-3BDC-A94B-A6A8-0363719328B6}"/>
                </a:ext>
              </a:extLst>
            </p:cNvPr>
            <p:cNvSpPr txBox="1"/>
            <p:nvPr/>
          </p:nvSpPr>
          <p:spPr>
            <a:xfrm>
              <a:off x="10031305" y="2682030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7EA670B-2DE9-814F-BD00-B9CB3737E1AD}"/>
                </a:ext>
              </a:extLst>
            </p:cNvPr>
            <p:cNvSpPr txBox="1"/>
            <p:nvPr/>
          </p:nvSpPr>
          <p:spPr>
            <a:xfrm>
              <a:off x="9569895" y="272689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C98808D1-701F-7D40-B839-B9D17D9613CC}"/>
                </a:ext>
              </a:extLst>
            </p:cNvPr>
            <p:cNvSpPr/>
            <p:nvPr/>
          </p:nvSpPr>
          <p:spPr>
            <a:xfrm>
              <a:off x="391886" y="438515"/>
              <a:ext cx="1858462" cy="8707583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Sources</a:t>
              </a: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2EF1BEE-B6C2-2442-BBAB-354D12F2837D}"/>
                </a:ext>
              </a:extLst>
            </p:cNvPr>
            <p:cNvSpPr txBox="1"/>
            <p:nvPr/>
          </p:nvSpPr>
          <p:spPr>
            <a:xfrm flipH="1">
              <a:off x="1519345" y="2328766"/>
              <a:ext cx="5370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Extract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B51CCD4-1EA7-2545-B315-9DA134BC8712}"/>
                </a:ext>
              </a:extLst>
            </p:cNvPr>
            <p:cNvSpPr txBox="1"/>
            <p:nvPr/>
          </p:nvSpPr>
          <p:spPr>
            <a:xfrm flipH="1">
              <a:off x="1606027" y="1575154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9BBF715-182A-C04A-B279-31136C96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5197" y="1118301"/>
              <a:ext cx="429605" cy="41535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686EAA45-ECF5-9941-A171-99E19DAA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653" y="7454902"/>
              <a:ext cx="432000" cy="292310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1D22B56-5A8F-5844-A279-6471573DD711}"/>
                </a:ext>
              </a:extLst>
            </p:cNvPr>
            <p:cNvSpPr txBox="1"/>
            <p:nvPr/>
          </p:nvSpPr>
          <p:spPr>
            <a:xfrm flipH="1">
              <a:off x="1497175" y="7777686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62B9224A-A177-F049-88B6-3C8C965D22C0}"/>
                </a:ext>
              </a:extLst>
            </p:cNvPr>
            <p:cNvSpPr txBox="1"/>
            <p:nvPr/>
          </p:nvSpPr>
          <p:spPr>
            <a:xfrm flipH="1">
              <a:off x="1593631" y="7125171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52B08C24-46D3-5548-B0A0-24DD952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0477" y="6685860"/>
              <a:ext cx="406566" cy="406566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E032C1D-850B-6346-8CA3-C6286E3BB55B}"/>
                </a:ext>
              </a:extLst>
            </p:cNvPr>
            <p:cNvSpPr txBox="1"/>
            <p:nvPr/>
          </p:nvSpPr>
          <p:spPr>
            <a:xfrm>
              <a:off x="649484" y="4230255"/>
              <a:ext cx="3718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Mobile</a:t>
              </a:r>
            </a:p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Device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5A5AA1B-906B-E441-B73E-A48E45F6953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V="1">
              <a:off x="1321117" y="986206"/>
              <a:ext cx="33290" cy="81598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" name="Picture 32" descr="ildergebnis für robot arm symbol">
              <a:extLst>
                <a:ext uri="{FF2B5EF4-FFF2-40B4-BE49-F238E27FC236}">
                  <a16:creationId xmlns:a16="http://schemas.microsoft.com/office/drawing/2014/main" id="{7C5EEB00-3EAF-6B4F-BC28-3E7D24078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9" y="4689723"/>
              <a:ext cx="390144" cy="39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5F801E7-50E4-244A-AB8A-3690F5F2BC8F}"/>
                </a:ext>
              </a:extLst>
            </p:cNvPr>
            <p:cNvSpPr txBox="1"/>
            <p:nvPr/>
          </p:nvSpPr>
          <p:spPr>
            <a:xfrm>
              <a:off x="396696" y="5168727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Robot</a:t>
              </a:r>
            </a:p>
          </p:txBody>
        </p:sp>
        <p:pic>
          <p:nvPicPr>
            <p:cNvPr id="278" name="Picture 34" descr="ildergebnis für windpark symbol">
              <a:extLst>
                <a:ext uri="{FF2B5EF4-FFF2-40B4-BE49-F238E27FC236}">
                  <a16:creationId xmlns:a16="http://schemas.microsoft.com/office/drawing/2014/main" id="{3E59316C-B99B-BC4F-AF32-3233B5CCD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37" y="5389419"/>
              <a:ext cx="455168" cy="45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5DD88B0-4139-9840-A13A-732C13B42480}"/>
                </a:ext>
              </a:extLst>
            </p:cNvPr>
            <p:cNvSpPr txBox="1"/>
            <p:nvPr/>
          </p:nvSpPr>
          <p:spPr>
            <a:xfrm>
              <a:off x="396696" y="5917533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Wind park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46FC329-898D-6748-8868-E37E4377CB7B}"/>
                </a:ext>
              </a:extLst>
            </p:cNvPr>
            <p:cNvSpPr txBox="1"/>
            <p:nvPr/>
          </p:nvSpPr>
          <p:spPr>
            <a:xfrm flipH="1">
              <a:off x="1402615" y="8648676"/>
              <a:ext cx="7428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Message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16E0998-F29E-AB43-A763-B05B0089E53A}"/>
                </a:ext>
              </a:extLst>
            </p:cNvPr>
            <p:cNvSpPr/>
            <p:nvPr/>
          </p:nvSpPr>
          <p:spPr>
            <a:xfrm>
              <a:off x="1558670" y="845156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Bulk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3C20EC3-5573-0145-B477-910709A7B2AC}"/>
                </a:ext>
              </a:extLst>
            </p:cNvPr>
            <p:cNvSpPr/>
            <p:nvPr/>
          </p:nvSpPr>
          <p:spPr>
            <a:xfrm>
              <a:off x="1488904" y="5493548"/>
              <a:ext cx="6174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n-US" sz="900" b="1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5C7DB0B-EA7C-2542-920D-3F527DE6AC7E}"/>
                </a:ext>
              </a:extLst>
            </p:cNvPr>
            <p:cNvCxnSpPr/>
            <p:nvPr/>
          </p:nvCxnSpPr>
          <p:spPr>
            <a:xfrm>
              <a:off x="1347167" y="4315064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2EBA164-11F1-5D4A-8194-152EAEFCB0F3}"/>
                </a:ext>
              </a:extLst>
            </p:cNvPr>
            <p:cNvCxnSpPr/>
            <p:nvPr/>
          </p:nvCxnSpPr>
          <p:spPr>
            <a:xfrm>
              <a:off x="1350520" y="5456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3616FAB-0745-9A47-8180-B3E969F24F9F}"/>
                </a:ext>
              </a:extLst>
            </p:cNvPr>
            <p:cNvSpPr/>
            <p:nvPr/>
          </p:nvSpPr>
          <p:spPr>
            <a:xfrm>
              <a:off x="1441467" y="4349743"/>
              <a:ext cx="67528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Service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34" name="Picture 26" descr="ildergebnis für smart city symbol">
              <a:extLst>
                <a:ext uri="{FF2B5EF4-FFF2-40B4-BE49-F238E27FC236}">
                  <a16:creationId xmlns:a16="http://schemas.microsoft.com/office/drawing/2014/main" id="{C42967CD-C016-F045-B826-F049FBB4D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1" y="6172042"/>
              <a:ext cx="723900" cy="7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5" name="Picture 44" descr="ildergebnis für twitter symbol">
              <a:extLst>
                <a:ext uri="{FF2B5EF4-FFF2-40B4-BE49-F238E27FC236}">
                  <a16:creationId xmlns:a16="http://schemas.microsoft.com/office/drawing/2014/main" id="{D9262EE9-E5AD-BB42-9A7B-4005E3C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39" y="8189451"/>
              <a:ext cx="442164" cy="44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B73F41-D987-6D43-ACB0-C3365C77E197}"/>
                </a:ext>
              </a:extLst>
            </p:cNvPr>
            <p:cNvSpPr txBox="1"/>
            <p:nvPr/>
          </p:nvSpPr>
          <p:spPr>
            <a:xfrm>
              <a:off x="561661" y="8716699"/>
              <a:ext cx="6171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Social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Media</a:t>
              </a:r>
            </a:p>
          </p:txBody>
        </p:sp>
        <p:pic>
          <p:nvPicPr>
            <p:cNvPr id="337" name="Picture 2" descr="ildergebnis für mobile app symbol">
              <a:extLst>
                <a:ext uri="{FF2B5EF4-FFF2-40B4-BE49-F238E27FC236}">
                  <a16:creationId xmlns:a16="http://schemas.microsoft.com/office/drawing/2014/main" id="{24388300-C7D1-954B-953B-7A48960A6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3" y="3754582"/>
              <a:ext cx="422332" cy="422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649D8483-A8AC-8845-A8C9-F638E57CF00E}"/>
                </a:ext>
              </a:extLst>
            </p:cNvPr>
            <p:cNvSpPr txBox="1"/>
            <p:nvPr/>
          </p:nvSpPr>
          <p:spPr>
            <a:xfrm>
              <a:off x="565651" y="6938092"/>
              <a:ext cx="6091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Smart City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Sensor</a:t>
              </a:r>
            </a:p>
          </p:txBody>
        </p:sp>
        <p:pic>
          <p:nvPicPr>
            <p:cNvPr id="341" name="Picture 48" descr="ildergebnis für stock market  symbol">
              <a:extLst>
                <a:ext uri="{FF2B5EF4-FFF2-40B4-BE49-F238E27FC236}">
                  <a16:creationId xmlns:a16="http://schemas.microsoft.com/office/drawing/2014/main" id="{FAC6C131-B271-034A-925C-B60DBF47C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5" y="7344861"/>
              <a:ext cx="520192" cy="52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E11F48F-26F2-4C45-B9F8-634A31176860}"/>
                </a:ext>
              </a:extLst>
            </p:cNvPr>
            <p:cNvSpPr txBox="1"/>
            <p:nvPr/>
          </p:nvSpPr>
          <p:spPr>
            <a:xfrm>
              <a:off x="422096" y="7914520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Market Feed</a:t>
              </a:r>
            </a:p>
          </p:txBody>
        </p:sp>
        <p:pic>
          <p:nvPicPr>
            <p:cNvPr id="345" name="Picture 6" descr="Bildergebnis für icon disk">
              <a:extLst>
                <a:ext uri="{FF2B5EF4-FFF2-40B4-BE49-F238E27FC236}">
                  <a16:creationId xmlns:a16="http://schemas.microsoft.com/office/drawing/2014/main" id="{34154267-260E-1F48-9DCD-D8AFD3F50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261" y="2762893"/>
              <a:ext cx="557906" cy="55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8174E82D-C5BA-074A-A3ED-DB96AE83922E}"/>
                </a:ext>
              </a:extLst>
            </p:cNvPr>
            <p:cNvSpPr txBox="1"/>
            <p:nvPr/>
          </p:nvSpPr>
          <p:spPr>
            <a:xfrm flipH="1">
              <a:off x="1530422" y="3369094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Disk</a:t>
              </a:r>
            </a:p>
          </p:txBody>
        </p: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315D3B8-BF24-6045-A487-A7F4E5365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7073" y="1850292"/>
              <a:ext cx="428197" cy="428197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52EC8D8-64C0-914F-97BA-5AF8BBBC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086" y="2028941"/>
              <a:ext cx="203386" cy="203386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092BB0B-4F08-AB40-B336-6D07DBEFEA70}"/>
                </a:ext>
              </a:extLst>
            </p:cNvPr>
            <p:cNvSpPr txBox="1"/>
            <p:nvPr/>
          </p:nvSpPr>
          <p:spPr>
            <a:xfrm flipH="1">
              <a:off x="1414362" y="5070895"/>
              <a:ext cx="76435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/ Service</a:t>
              </a:r>
            </a:p>
          </p:txBody>
        </p:sp>
        <p:pic>
          <p:nvPicPr>
            <p:cNvPr id="350" name="Picture 12" descr="hnliches Foto">
              <a:extLst>
                <a:ext uri="{FF2B5EF4-FFF2-40B4-BE49-F238E27FC236}">
                  <a16:creationId xmlns:a16="http://schemas.microsoft.com/office/drawing/2014/main" id="{D69F4BE8-64E0-8947-A8E3-E5F4C3B1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42" y="7295855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6F87CD7-698B-D94A-9940-064AAAD04C61}"/>
                </a:ext>
              </a:extLst>
            </p:cNvPr>
            <p:cNvSpPr txBox="1"/>
            <p:nvPr/>
          </p:nvSpPr>
          <p:spPr>
            <a:xfrm>
              <a:off x="5266586" y="7625790"/>
              <a:ext cx="6989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Gateway</a:t>
              </a:r>
            </a:p>
          </p:txBody>
        </p:sp>
        <p:pic>
          <p:nvPicPr>
            <p:cNvPr id="352" name="Picture 16" descr="Image result for message  logo icon">
              <a:extLst>
                <a:ext uri="{FF2B5EF4-FFF2-40B4-BE49-F238E27FC236}">
                  <a16:creationId xmlns:a16="http://schemas.microsoft.com/office/drawing/2014/main" id="{5EA60FA5-0A48-BC42-B88B-1A83EF0E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357" y="8183995"/>
              <a:ext cx="457462" cy="45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2" descr="hnliches Foto">
              <a:extLst>
                <a:ext uri="{FF2B5EF4-FFF2-40B4-BE49-F238E27FC236}">
                  <a16:creationId xmlns:a16="http://schemas.microsoft.com/office/drawing/2014/main" id="{7297909A-ADCB-5D46-B856-636F69C7A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41" y="4697471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4" name="Picture 353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2F394F16-1152-D74B-AB67-38C7CAD43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2284208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4" descr="Related image">
              <a:extLst>
                <a:ext uri="{FF2B5EF4-FFF2-40B4-BE49-F238E27FC236}">
                  <a16:creationId xmlns:a16="http://schemas.microsoft.com/office/drawing/2014/main" id="{9E9292C2-AE88-894D-9FF0-6AE53FF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77" y="2695478"/>
              <a:ext cx="277399" cy="31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6303ED0-D76F-CE45-B1F9-460809DF5135}"/>
                </a:ext>
              </a:extLst>
            </p:cNvPr>
            <p:cNvSpPr txBox="1"/>
            <p:nvPr/>
          </p:nvSpPr>
          <p:spPr>
            <a:xfrm>
              <a:off x="508564" y="3034673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eCommerce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Shop</a:t>
              </a:r>
            </a:p>
          </p:txBody>
        </p:sp>
        <p:pic>
          <p:nvPicPr>
            <p:cNvPr id="355" name="Picture 24" descr="Image result for warehouse management system icon logo">
              <a:extLst>
                <a:ext uri="{FF2B5EF4-FFF2-40B4-BE49-F238E27FC236}">
                  <a16:creationId xmlns:a16="http://schemas.microsoft.com/office/drawing/2014/main" id="{CEDF8ED2-FD02-9748-8B74-2C2E85FA3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79" y="1857993"/>
              <a:ext cx="390806" cy="33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5A2402D-8704-374E-B4B3-1368BA812D8B}"/>
                </a:ext>
              </a:extLst>
            </p:cNvPr>
            <p:cNvSpPr txBox="1"/>
            <p:nvPr/>
          </p:nvSpPr>
          <p:spPr>
            <a:xfrm>
              <a:off x="486122" y="2240951"/>
              <a:ext cx="70532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Warehouse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</p:txBody>
        </p:sp>
        <p:pic>
          <p:nvPicPr>
            <p:cNvPr id="357" name="Picture 6" descr="Image result for customer relationship management icon logo">
              <a:extLst>
                <a:ext uri="{FF2B5EF4-FFF2-40B4-BE49-F238E27FC236}">
                  <a16:creationId xmlns:a16="http://schemas.microsoft.com/office/drawing/2014/main" id="{4E6329F8-51AB-BB4A-BF87-FC84650DD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22" y="1196081"/>
              <a:ext cx="379121" cy="42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366C708-C2AA-C543-ADE1-F2D3E734BC40}"/>
                </a:ext>
              </a:extLst>
            </p:cNvPr>
            <p:cNvSpPr txBox="1"/>
            <p:nvPr/>
          </p:nvSpPr>
          <p:spPr>
            <a:xfrm>
              <a:off x="486122" y="1620974"/>
              <a:ext cx="70532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CRM</a:t>
              </a:r>
            </a:p>
          </p:txBody>
        </p:sp>
        <p:pic>
          <p:nvPicPr>
            <p:cNvPr id="366" name="Picture 12" descr="Image result for ecommerce icon logo">
              <a:extLst>
                <a:ext uri="{FF2B5EF4-FFF2-40B4-BE49-F238E27FC236}">
                  <a16:creationId xmlns:a16="http://schemas.microsoft.com/office/drawing/2014/main" id="{C6BD1D4E-6BA9-AA4D-9F07-9C043E64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67" y="2631448"/>
              <a:ext cx="353631" cy="35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Right Arrow 225">
              <a:extLst>
                <a:ext uri="{FF2B5EF4-FFF2-40B4-BE49-F238E27FC236}">
                  <a16:creationId xmlns:a16="http://schemas.microsoft.com/office/drawing/2014/main" id="{9103D30A-C76B-0044-9731-C29C424DFE8E}"/>
                </a:ext>
              </a:extLst>
            </p:cNvPr>
            <p:cNvSpPr/>
            <p:nvPr/>
          </p:nvSpPr>
          <p:spPr>
            <a:xfrm rot="10800000">
              <a:off x="6461381" y="3318097"/>
              <a:ext cx="879101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DDC1B5D2-D343-364B-A9A7-E80C8455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843" y="3684483"/>
              <a:ext cx="432000" cy="292310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CB8A818-E217-8E41-808C-A138578FAC6D}"/>
                </a:ext>
              </a:extLst>
            </p:cNvPr>
            <p:cNvSpPr txBox="1"/>
            <p:nvPr/>
          </p:nvSpPr>
          <p:spPr>
            <a:xfrm flipH="1">
              <a:off x="1517365" y="4007267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DE41D63-9095-714E-90C0-08128C4075A9}"/>
                </a:ext>
              </a:extLst>
            </p:cNvPr>
            <p:cNvSpPr txBox="1"/>
            <p:nvPr/>
          </p:nvSpPr>
          <p:spPr>
            <a:xfrm>
              <a:off x="5237732" y="4839508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60" name="Picture 359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C6B98DFF-7A99-CF4E-A864-3C9671674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5867804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8DEA5CD0-673D-FE42-AB69-0F776BC4037B}"/>
                </a:ext>
              </a:extLst>
            </p:cNvPr>
            <p:cNvSpPr txBox="1"/>
            <p:nvPr/>
          </p:nvSpPr>
          <p:spPr>
            <a:xfrm>
              <a:off x="5170405" y="6249571"/>
              <a:ext cx="89127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Message Broker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49730C35-3B01-F141-9805-B0821B3C9C32}"/>
                </a:ext>
              </a:extLst>
            </p:cNvPr>
            <p:cNvSpPr txBox="1"/>
            <p:nvPr/>
          </p:nvSpPr>
          <p:spPr>
            <a:xfrm>
              <a:off x="7585030" y="4265721"/>
              <a:ext cx="84638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Transformation</a:t>
              </a:r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F9D3F1D4-6183-D449-8613-EA352D6C7416}"/>
                </a:ext>
              </a:extLst>
            </p:cNvPr>
            <p:cNvSpPr/>
            <p:nvPr/>
          </p:nvSpPr>
          <p:spPr>
            <a:xfrm>
              <a:off x="7403029" y="6702785"/>
              <a:ext cx="5094620" cy="1040400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Modern Apps (Microservice)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90AE05E2-35AA-C14D-A6E9-9D5468C73062}"/>
                </a:ext>
              </a:extLst>
            </p:cNvPr>
            <p:cNvSpPr txBox="1"/>
            <p:nvPr/>
          </p:nvSpPr>
          <p:spPr>
            <a:xfrm>
              <a:off x="9774394" y="7462088"/>
              <a:ext cx="25006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E1CEA90-4351-B74D-89EC-4C6805EE8BDD}"/>
                </a:ext>
              </a:extLst>
            </p:cNvPr>
            <p:cNvSpPr txBox="1"/>
            <p:nvPr/>
          </p:nvSpPr>
          <p:spPr>
            <a:xfrm>
              <a:off x="11999116" y="7488268"/>
              <a:ext cx="19236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</a:t>
              </a:r>
            </a:p>
          </p:txBody>
        </p:sp>
        <p:sp>
          <p:nvSpPr>
            <p:cNvPr id="398" name="Rounded Rectangle 397">
              <a:extLst>
                <a:ext uri="{FF2B5EF4-FFF2-40B4-BE49-F238E27FC236}">
                  <a16:creationId xmlns:a16="http://schemas.microsoft.com/office/drawing/2014/main" id="{CF21B2B7-866B-E242-AA01-ED576793F315}"/>
                </a:ext>
              </a:extLst>
            </p:cNvPr>
            <p:cNvSpPr/>
            <p:nvPr/>
          </p:nvSpPr>
          <p:spPr>
            <a:xfrm>
              <a:off x="7403030" y="5390839"/>
              <a:ext cx="5094620" cy="1041362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Stream Analytics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02354A1-72F5-F64C-A7CF-D28BCCF9CA5B}"/>
                </a:ext>
              </a:extLst>
            </p:cNvPr>
            <p:cNvSpPr txBox="1"/>
            <p:nvPr/>
          </p:nvSpPr>
          <p:spPr>
            <a:xfrm>
              <a:off x="7727700" y="6147263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AC9797A-DBFE-8841-905F-4947DA7CB5A1}"/>
                </a:ext>
              </a:extLst>
            </p:cNvPr>
            <p:cNvSpPr txBox="1"/>
            <p:nvPr/>
          </p:nvSpPr>
          <p:spPr>
            <a:xfrm>
              <a:off x="9348463" y="6133974"/>
              <a:ext cx="28212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State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BD841348-F04A-4E46-8D91-6B743B2F5AD4}"/>
                </a:ext>
              </a:extLst>
            </p:cNvPr>
            <p:cNvSpPr txBox="1"/>
            <p:nvPr/>
          </p:nvSpPr>
          <p:spPr>
            <a:xfrm>
              <a:off x="11816374" y="613831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402" name="Picture 2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2E754F7C-AE12-674B-A3C9-6B45DF5FA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917" y="5748782"/>
              <a:ext cx="362528" cy="3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E1AB380-089B-EC40-9583-567D6F973ECC}"/>
                </a:ext>
              </a:extLst>
            </p:cNvPr>
            <p:cNvSpPr txBox="1"/>
            <p:nvPr/>
          </p:nvSpPr>
          <p:spPr>
            <a:xfrm>
              <a:off x="9919987" y="6134206"/>
              <a:ext cx="3975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Models</a:t>
              </a:r>
            </a:p>
          </p:txBody>
        </p:sp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916DCD2E-4282-CE45-923D-D4ADD2B0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743" y="5777427"/>
              <a:ext cx="463653" cy="28800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D8863CA-9D05-9B4F-85FC-EBE9FD20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334" y="5784742"/>
              <a:ext cx="463653" cy="288000"/>
            </a:xfrm>
            <a:prstGeom prst="rect">
              <a:avLst/>
            </a:prstGeom>
          </p:spPr>
        </p:pic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3A6460-4BA3-0248-B6B7-E3E76E7EAE8F}"/>
                </a:ext>
              </a:extLst>
            </p:cNvPr>
            <p:cNvSpPr txBox="1"/>
            <p:nvPr/>
          </p:nvSpPr>
          <p:spPr>
            <a:xfrm>
              <a:off x="10533870" y="6139935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Results</a:t>
              </a:r>
            </a:p>
          </p:txBody>
        </p:sp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FD651A8-E62C-AF45-BB76-E9B6A2084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7217" y="5784742"/>
              <a:ext cx="463653" cy="288000"/>
            </a:xfrm>
            <a:prstGeom prst="rect">
              <a:avLst/>
            </a:prstGeom>
          </p:spPr>
        </p:pic>
        <p:pic>
          <p:nvPicPr>
            <p:cNvPr id="408" name="Picture 12" descr="hnliches Foto">
              <a:extLst>
                <a:ext uri="{FF2B5EF4-FFF2-40B4-BE49-F238E27FC236}">
                  <a16:creationId xmlns:a16="http://schemas.microsoft.com/office/drawing/2014/main" id="{2BF05F12-CFB6-1545-9D69-4366FE378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577011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12" descr="hnliches Foto">
              <a:extLst>
                <a:ext uri="{FF2B5EF4-FFF2-40B4-BE49-F238E27FC236}">
                  <a16:creationId xmlns:a16="http://schemas.microsoft.com/office/drawing/2014/main" id="{9A3138A8-F4E4-374B-9B9B-FCA9CA48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7071895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37D437F4-25EB-734D-9FF1-0124938E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620" y="7094784"/>
              <a:ext cx="463653" cy="288000"/>
            </a:xfrm>
            <a:prstGeom prst="rect">
              <a:avLst/>
            </a:prstGeom>
          </p:spPr>
        </p:pic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B509E05-2582-814B-AA3A-DAA32162ED38}"/>
                </a:ext>
              </a:extLst>
            </p:cNvPr>
            <p:cNvSpPr txBox="1"/>
            <p:nvPr/>
          </p:nvSpPr>
          <p:spPr>
            <a:xfrm>
              <a:off x="10357756" y="7428318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Materialized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Views</a:t>
              </a:r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F046EA0C-C2A1-1C4C-9E39-1B9B40D3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6413" y="7090527"/>
              <a:ext cx="463653" cy="288000"/>
            </a:xfrm>
            <a:prstGeom prst="rect">
              <a:avLst/>
            </a:prstGeom>
          </p:spPr>
        </p:pic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3A6B9F9-4CEA-6E46-9BBB-692B617F02A4}"/>
                </a:ext>
              </a:extLst>
            </p:cNvPr>
            <p:cNvSpPr txBox="1"/>
            <p:nvPr/>
          </p:nvSpPr>
          <p:spPr>
            <a:xfrm>
              <a:off x="5285822" y="5623032"/>
              <a:ext cx="66043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Bus</a:t>
              </a:r>
            </a:p>
          </p:txBody>
        </p:sp>
        <p:pic>
          <p:nvPicPr>
            <p:cNvPr id="417" name="Picture 416" descr="usiness Parallel Tasks icon">
              <a:extLst>
                <a:ext uri="{FF2B5EF4-FFF2-40B4-BE49-F238E27FC236}">
                  <a16:creationId xmlns:a16="http://schemas.microsoft.com/office/drawing/2014/main" id="{A755305C-729D-094C-B7B6-096AF9C24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4477674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30" descr="Bildergebnis für data transformation icon">
              <a:extLst>
                <a:ext uri="{FF2B5EF4-FFF2-40B4-BE49-F238E27FC236}">
                  <a16:creationId xmlns:a16="http://schemas.microsoft.com/office/drawing/2014/main" id="{4133D8B7-C422-CE46-BE1B-60EF1BC7C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080" y="3806473"/>
              <a:ext cx="430286" cy="43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sb icon">
              <a:extLst>
                <a:ext uri="{FF2B5EF4-FFF2-40B4-BE49-F238E27FC236}">
                  <a16:creationId xmlns:a16="http://schemas.microsoft.com/office/drawing/2014/main" id="{0FA48E24-5802-4743-A196-6492AB6E6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015" y="5204314"/>
              <a:ext cx="398050" cy="39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data pipeline icon">
              <a:extLst>
                <a:ext uri="{FF2B5EF4-FFF2-40B4-BE49-F238E27FC236}">
                  <a16:creationId xmlns:a16="http://schemas.microsoft.com/office/drawing/2014/main" id="{A645A0E0-76B0-8B45-A4BB-38B71B7A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55" y="374826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6E7260F-E469-B443-9139-208389E7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4681959"/>
              <a:ext cx="463653" cy="2880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60455EC-F6DD-DF4E-8BC9-A2F5E97E1F91}"/>
                </a:ext>
              </a:extLst>
            </p:cNvPr>
            <p:cNvSpPr txBox="1"/>
            <p:nvPr/>
          </p:nvSpPr>
          <p:spPr>
            <a:xfrm>
              <a:off x="11037048" y="499540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5295C8A-8899-A54B-99A5-F0224813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895977"/>
              <a:ext cx="463653" cy="288000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709550-B8B9-6941-AC10-F43EDAA23830}"/>
                </a:ext>
              </a:extLst>
            </p:cNvPr>
            <p:cNvSpPr txBox="1"/>
            <p:nvPr/>
          </p:nvSpPr>
          <p:spPr>
            <a:xfrm>
              <a:off x="11037048" y="4219432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A6F90DE-457E-BA4B-A2D1-EABA4C380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327" y="2317777"/>
              <a:ext cx="0" cy="28579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6" descr="Image result for data pipeline icon">
              <a:extLst>
                <a:ext uri="{FF2B5EF4-FFF2-40B4-BE49-F238E27FC236}">
                  <a16:creationId xmlns:a16="http://schemas.microsoft.com/office/drawing/2014/main" id="{7B77CE58-62F5-774D-A195-72645BD12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439" y="527985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63308A2-7B6F-274B-B16F-D7F5A4D879E5}"/>
                </a:ext>
              </a:extLst>
            </p:cNvPr>
            <p:cNvSpPr txBox="1"/>
            <p:nvPr/>
          </p:nvSpPr>
          <p:spPr>
            <a:xfrm>
              <a:off x="11816374" y="382815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207" name="Picture 12" descr="hnliches Foto">
              <a:extLst>
                <a:ext uri="{FF2B5EF4-FFF2-40B4-BE49-F238E27FC236}">
                  <a16:creationId xmlns:a16="http://schemas.microsoft.com/office/drawing/2014/main" id="{1380829A-54B6-3844-A60F-9DEBFA0F1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345995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Right Arrow 207">
              <a:extLst>
                <a:ext uri="{FF2B5EF4-FFF2-40B4-BE49-F238E27FC236}">
                  <a16:creationId xmlns:a16="http://schemas.microsoft.com/office/drawing/2014/main" id="{A4F4F9C2-125E-4545-A577-3D251B5351DC}"/>
                </a:ext>
              </a:extLst>
            </p:cNvPr>
            <p:cNvSpPr/>
            <p:nvPr/>
          </p:nvSpPr>
          <p:spPr>
            <a:xfrm>
              <a:off x="12605371" y="5832853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09" name="Right Arrow 208">
              <a:extLst>
                <a:ext uri="{FF2B5EF4-FFF2-40B4-BE49-F238E27FC236}">
                  <a16:creationId xmlns:a16="http://schemas.microsoft.com/office/drawing/2014/main" id="{251AEE79-9E21-B64B-8C41-1B1E91CFFF3A}"/>
                </a:ext>
              </a:extLst>
            </p:cNvPr>
            <p:cNvSpPr/>
            <p:nvPr/>
          </p:nvSpPr>
          <p:spPr>
            <a:xfrm>
              <a:off x="12605371" y="7084965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3" name="Right Arrow 212">
              <a:extLst>
                <a:ext uri="{FF2B5EF4-FFF2-40B4-BE49-F238E27FC236}">
                  <a16:creationId xmlns:a16="http://schemas.microsoft.com/office/drawing/2014/main" id="{E9668E60-4D59-FB42-97F9-0BE0A9130D37}"/>
                </a:ext>
              </a:extLst>
            </p:cNvPr>
            <p:cNvSpPr/>
            <p:nvPr/>
          </p:nvSpPr>
          <p:spPr>
            <a:xfrm rot="10800000">
              <a:off x="12615869" y="7367147"/>
              <a:ext cx="171264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4" name="Right Arrow 213">
              <a:extLst>
                <a:ext uri="{FF2B5EF4-FFF2-40B4-BE49-F238E27FC236}">
                  <a16:creationId xmlns:a16="http://schemas.microsoft.com/office/drawing/2014/main" id="{80BDDA7A-F76C-5E48-AADB-4219794566BC}"/>
                </a:ext>
              </a:extLst>
            </p:cNvPr>
            <p:cNvSpPr/>
            <p:nvPr/>
          </p:nvSpPr>
          <p:spPr>
            <a:xfrm rot="10800000">
              <a:off x="6433500" y="1715838"/>
              <a:ext cx="78950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11D86FA-A8A0-7940-8372-DB332F2C6043}"/>
                </a:ext>
              </a:extLst>
            </p:cNvPr>
            <p:cNvSpPr txBox="1"/>
            <p:nvPr/>
          </p:nvSpPr>
          <p:spPr>
            <a:xfrm>
              <a:off x="7469614" y="3273244"/>
              <a:ext cx="10772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  Learning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AI</a:t>
              </a:r>
            </a:p>
          </p:txBody>
        </p:sp>
        <p:pic>
          <p:nvPicPr>
            <p:cNvPr id="216" name="Picture 8" descr="Bildergebnis für machine learning ai symbol  icon">
              <a:extLst>
                <a:ext uri="{FF2B5EF4-FFF2-40B4-BE49-F238E27FC236}">
                  <a16:creationId xmlns:a16="http://schemas.microsoft.com/office/drawing/2014/main" id="{A55F6B87-52CE-7245-A506-B1D31A92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22493" y="2881657"/>
              <a:ext cx="371460" cy="37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9DA073E4-537F-DC47-94A1-4F611A7BFA75}"/>
                </a:ext>
              </a:extLst>
            </p:cNvPr>
            <p:cNvSpPr/>
            <p:nvPr/>
          </p:nvSpPr>
          <p:spPr>
            <a:xfrm>
              <a:off x="2307970" y="4503316"/>
              <a:ext cx="251156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FEDAAE9-69B1-3C4D-9CF2-C6056CEAB1BD}"/>
                </a:ext>
              </a:extLst>
            </p:cNvPr>
            <p:cNvCxnSpPr/>
            <p:nvPr/>
          </p:nvCxnSpPr>
          <p:spPr>
            <a:xfrm>
              <a:off x="428606" y="3425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91A0C4-8091-AE45-AA0B-AABA3988BABC}"/>
                </a:ext>
              </a:extLst>
            </p:cNvPr>
            <p:cNvSpPr/>
            <p:nvPr/>
          </p:nvSpPr>
          <p:spPr>
            <a:xfrm>
              <a:off x="585336" y="854378"/>
              <a:ext cx="6238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Legacy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0AC2786-A9E2-384C-850D-2B404E8D4388}"/>
                </a:ext>
              </a:extLst>
            </p:cNvPr>
            <p:cNvSpPr/>
            <p:nvPr/>
          </p:nvSpPr>
          <p:spPr>
            <a:xfrm>
              <a:off x="422096" y="3418068"/>
              <a:ext cx="8962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External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564DA517-AA06-5C4C-B9EA-68E8BB391E87}"/>
                </a:ext>
              </a:extLst>
            </p:cNvPr>
            <p:cNvSpPr/>
            <p:nvPr/>
          </p:nvSpPr>
          <p:spPr>
            <a:xfrm>
              <a:off x="3067172" y="8113843"/>
              <a:ext cx="4881873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Infrastructures</a:t>
              </a: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6161570-B746-F74D-A30E-AA532432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819" y="8404098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C446361-1878-AE48-8623-EA4402D5B3D5}"/>
                </a:ext>
              </a:extLst>
            </p:cNvPr>
            <p:cNvSpPr txBox="1"/>
            <p:nvPr/>
          </p:nvSpPr>
          <p:spPr>
            <a:xfrm>
              <a:off x="7669994" y="7511706"/>
              <a:ext cx="6283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FFF57CE-B5A7-8B45-84E1-56A8D1C607B1}"/>
                </a:ext>
              </a:extLst>
            </p:cNvPr>
            <p:cNvSpPr txBox="1"/>
            <p:nvPr/>
          </p:nvSpPr>
          <p:spPr>
            <a:xfrm>
              <a:off x="4666976" y="8801350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CE65ED8-721C-B64D-BCC8-CB1A3D6E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913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81A702C-C7A1-5E44-ADCC-70094B928AD6}"/>
                </a:ext>
              </a:extLst>
            </p:cNvPr>
            <p:cNvSpPr txBox="1"/>
            <p:nvPr/>
          </p:nvSpPr>
          <p:spPr>
            <a:xfrm>
              <a:off x="5536217" y="8870600"/>
              <a:ext cx="7373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Mesh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3DBAF9-E880-F540-AF19-7B4D821995E3}"/>
                </a:ext>
              </a:extLst>
            </p:cNvPr>
            <p:cNvSpPr txBox="1"/>
            <p:nvPr/>
          </p:nvSpPr>
          <p:spPr>
            <a:xfrm>
              <a:off x="3236354" y="8870600"/>
              <a:ext cx="5834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Bare Metal</a:t>
              </a:r>
            </a:p>
          </p:txBody>
        </p:sp>
        <p:pic>
          <p:nvPicPr>
            <p:cNvPr id="3088" name="Picture 16" descr="Image result for rack icon">
              <a:extLst>
                <a:ext uri="{FF2B5EF4-FFF2-40B4-BE49-F238E27FC236}">
                  <a16:creationId xmlns:a16="http://schemas.microsoft.com/office/drawing/2014/main" id="{640BE114-A25E-B648-A9C6-2138091C4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629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993B68C-AD71-874A-925E-C7403EA65832}"/>
                </a:ext>
              </a:extLst>
            </p:cNvPr>
            <p:cNvSpPr txBox="1"/>
            <p:nvPr/>
          </p:nvSpPr>
          <p:spPr>
            <a:xfrm>
              <a:off x="4012590" y="8801350"/>
              <a:ext cx="4616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Virtual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</a:t>
              </a:r>
            </a:p>
          </p:txBody>
        </p:sp>
        <p:pic>
          <p:nvPicPr>
            <p:cNvPr id="3094" name="Picture 22" descr="Image result for virtual machine icon">
              <a:extLst>
                <a:ext uri="{FF2B5EF4-FFF2-40B4-BE49-F238E27FC236}">
                  <a16:creationId xmlns:a16="http://schemas.microsoft.com/office/drawing/2014/main" id="{0647E831-5C99-1046-AC6E-8BCD88DA6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709" y="8445662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Image result for on premise icon">
              <a:extLst>
                <a:ext uri="{FF2B5EF4-FFF2-40B4-BE49-F238E27FC236}">
                  <a16:creationId xmlns:a16="http://schemas.microsoft.com/office/drawing/2014/main" id="{11DCE263-A6E8-AB41-B458-83DC16244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292" y="8466481"/>
              <a:ext cx="324000" cy="37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D9D42B7-F877-BC43-98FC-CF95757A5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581" y="8376568"/>
              <a:ext cx="0" cy="6802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83A9A28-BEDE-064A-9D30-41C7D058906C}"/>
                </a:ext>
              </a:extLst>
            </p:cNvPr>
            <p:cNvSpPr txBox="1"/>
            <p:nvPr/>
          </p:nvSpPr>
          <p:spPr>
            <a:xfrm>
              <a:off x="6624235" y="8870600"/>
              <a:ext cx="32701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Cloud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36674EF-F9F0-CD44-93D7-A74CF57B624B}"/>
                </a:ext>
              </a:extLst>
            </p:cNvPr>
            <p:cNvSpPr txBox="1"/>
            <p:nvPr/>
          </p:nvSpPr>
          <p:spPr>
            <a:xfrm>
              <a:off x="7119121" y="8870600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On Premises</a:t>
              </a:r>
            </a:p>
          </p:txBody>
        </p:sp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82588EFF-4648-0E4B-B9C0-7B1121357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724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41F7E7-2B8A-4B47-B12C-9CE4D702894D}"/>
                </a:ext>
              </a:extLst>
            </p:cNvPr>
            <p:cNvGrpSpPr/>
            <p:nvPr/>
          </p:nvGrpSpPr>
          <p:grpSpPr>
            <a:xfrm>
              <a:off x="9495206" y="2337931"/>
              <a:ext cx="380211" cy="371978"/>
              <a:chOff x="8921128" y="2467241"/>
              <a:chExt cx="380211" cy="371978"/>
            </a:xfrm>
          </p:grpSpPr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C7F4BBED-1566-314B-8FB8-BE183032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1128" y="251521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C81C9097-5B4B-5A41-A6AE-ADB0DCE29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7339" y="246724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43" name="Picture 2" descr="ildergebnis für disk symbol">
              <a:extLst>
                <a:ext uri="{FF2B5EF4-FFF2-40B4-BE49-F238E27FC236}">
                  <a16:creationId xmlns:a16="http://schemas.microsoft.com/office/drawing/2014/main" id="{599756DA-F9A5-D044-AA8A-DF25BD9AE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169476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EA63376-6CD2-7F46-A331-9A35FE75DC35}"/>
                </a:ext>
              </a:extLst>
            </p:cNvPr>
            <p:cNvSpPr txBox="1"/>
            <p:nvPr/>
          </p:nvSpPr>
          <p:spPr>
            <a:xfrm>
              <a:off x="5272998" y="2065710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Disk Service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0ACEFFE-C8D1-B84F-855B-04704C5F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4718" y="602211"/>
              <a:ext cx="444655" cy="276200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4C32B6-009D-B648-B720-3D7C9284D454}"/>
                </a:ext>
              </a:extLst>
            </p:cNvPr>
            <p:cNvSpPr txBox="1"/>
            <p:nvPr/>
          </p:nvSpPr>
          <p:spPr>
            <a:xfrm>
              <a:off x="10967980" y="923604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Artifact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Repository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C4FDD00-701D-8942-A8BF-0610F326B8D2}"/>
                </a:ext>
              </a:extLst>
            </p:cNvPr>
            <p:cNvSpPr txBox="1"/>
            <p:nvPr/>
          </p:nvSpPr>
          <p:spPr>
            <a:xfrm>
              <a:off x="7861678" y="992854"/>
              <a:ext cx="76944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Catalog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FD9E5F0-721B-A345-AD39-5492744B5C36}"/>
                </a:ext>
              </a:extLst>
            </p:cNvPr>
            <p:cNvSpPr txBox="1"/>
            <p:nvPr/>
          </p:nvSpPr>
          <p:spPr>
            <a:xfrm>
              <a:off x="7086307" y="992854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 Catalog</a:t>
              </a:r>
            </a:p>
          </p:txBody>
        </p:sp>
        <p:pic>
          <p:nvPicPr>
            <p:cNvPr id="344" name="Picture 4" descr="Bildergebnis für catalog icon">
              <a:extLst>
                <a:ext uri="{FF2B5EF4-FFF2-40B4-BE49-F238E27FC236}">
                  <a16:creationId xmlns:a16="http://schemas.microsoft.com/office/drawing/2014/main" id="{0A67EAEC-31AA-2E41-9889-2BE228C3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07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3" name="Picture 4" descr="Bildergebnis für catalog icon">
              <a:extLst>
                <a:ext uri="{FF2B5EF4-FFF2-40B4-BE49-F238E27FC236}">
                  <a16:creationId xmlns:a16="http://schemas.microsoft.com/office/drawing/2014/main" id="{55861892-CD0E-9648-B73C-9664C3177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980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4" name="Picture 2" descr="Bildergebnis für data lineage icon">
              <a:extLst>
                <a:ext uri="{FF2B5EF4-FFF2-40B4-BE49-F238E27FC236}">
                  <a16:creationId xmlns:a16="http://schemas.microsoft.com/office/drawing/2014/main" id="{C9019C0C-F8F1-DD40-A6B0-87C7078AD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602" y="551093"/>
              <a:ext cx="318250" cy="31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8F0B3E5-941C-4A4F-921E-27D9493BC374}"/>
                </a:ext>
              </a:extLst>
            </p:cNvPr>
            <p:cNvSpPr/>
            <p:nvPr/>
          </p:nvSpPr>
          <p:spPr>
            <a:xfrm>
              <a:off x="8115300" y="8091067"/>
              <a:ext cx="5692452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Backing Services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9444547-CADF-A141-A8C3-E936043A5583}"/>
                </a:ext>
              </a:extLst>
            </p:cNvPr>
            <p:cNvSpPr txBox="1"/>
            <p:nvPr/>
          </p:nvSpPr>
          <p:spPr>
            <a:xfrm>
              <a:off x="11407036" y="8780634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68" name="Picture 13" descr="Bildergebnis für orchestration icon">
              <a:extLst>
                <a:ext uri="{FF2B5EF4-FFF2-40B4-BE49-F238E27FC236}">
                  <a16:creationId xmlns:a16="http://schemas.microsoft.com/office/drawing/2014/main" id="{A81DFE59-C420-F84D-BED3-DD70FF8E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211" y="8398974"/>
              <a:ext cx="350135" cy="35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" name="Picture 14" descr="Image result for rule engine icon logo">
              <a:extLst>
                <a:ext uri="{FF2B5EF4-FFF2-40B4-BE49-F238E27FC236}">
                  <a16:creationId xmlns:a16="http://schemas.microsoft.com/office/drawing/2014/main" id="{8D841FEC-4D6F-634E-8450-E2C1F13E1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7205" y="8382331"/>
              <a:ext cx="444798" cy="4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5E7C1E-D2E5-3749-8C37-51FA86A9EA55}"/>
                </a:ext>
              </a:extLst>
            </p:cNvPr>
            <p:cNvSpPr txBox="1"/>
            <p:nvPr/>
          </p:nvSpPr>
          <p:spPr>
            <a:xfrm>
              <a:off x="12338522" y="8780633"/>
              <a:ext cx="3847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Rules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71" name="Picture 15" descr="Bildergebnis für machine learning inference icon">
              <a:extLst>
                <a:ext uri="{FF2B5EF4-FFF2-40B4-BE49-F238E27FC236}">
                  <a16:creationId xmlns:a16="http://schemas.microsoft.com/office/drawing/2014/main" id="{AAFD8274-6E34-3145-AF3A-D9B4F87ED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5864" y="8372854"/>
              <a:ext cx="392913" cy="39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0ACEBF6-4FFF-3146-81BF-81D52DFBAF91}"/>
                </a:ext>
              </a:extLst>
            </p:cNvPr>
            <p:cNvSpPr txBox="1"/>
            <p:nvPr/>
          </p:nvSpPr>
          <p:spPr>
            <a:xfrm>
              <a:off x="13038081" y="8778463"/>
              <a:ext cx="7117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ML Inference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Server</a:t>
              </a:r>
            </a:p>
          </p:txBody>
        </p:sp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65CAEE2A-4A7E-1F48-9900-0C9C7DCB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237" y="8456060"/>
              <a:ext cx="463653" cy="288000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149293E-738C-654B-87B0-7B571293D00D}"/>
                </a:ext>
              </a:extLst>
            </p:cNvPr>
            <p:cNvSpPr txBox="1"/>
            <p:nvPr/>
          </p:nvSpPr>
          <p:spPr>
            <a:xfrm>
              <a:off x="8277408" y="8796171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RDBMS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NoSQL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5CCCC31-5607-DB44-8A5F-A5E213AF7050}"/>
                </a:ext>
              </a:extLst>
            </p:cNvPr>
            <p:cNvSpPr txBox="1"/>
            <p:nvPr/>
          </p:nvSpPr>
          <p:spPr>
            <a:xfrm>
              <a:off x="10708479" y="8758787"/>
              <a:ext cx="61555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In-Memory 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Grid</a:t>
              </a:r>
            </a:p>
          </p:txBody>
        </p:sp>
        <p:pic>
          <p:nvPicPr>
            <p:cNvPr id="378" name="Picture 19" descr="Bildergebnis für in-memory symbol">
              <a:extLst>
                <a:ext uri="{FF2B5EF4-FFF2-40B4-BE49-F238E27FC236}">
                  <a16:creationId xmlns:a16="http://schemas.microsoft.com/office/drawing/2014/main" id="{AD5A3B26-5549-4C47-A83D-BFE11D3DF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102" y="8419972"/>
              <a:ext cx="342250" cy="34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0FDA0A3-9EEF-8049-B274-7C4B68DE37D5}"/>
                </a:ext>
              </a:extLst>
            </p:cNvPr>
            <p:cNvSpPr txBox="1"/>
            <p:nvPr/>
          </p:nvSpPr>
          <p:spPr>
            <a:xfrm>
              <a:off x="8941062" y="8812595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pic>
          <p:nvPicPr>
            <p:cNvPr id="380" name="Picture 2" descr="Bildergebnis für bucket icon">
              <a:hlinkClick r:id="rId49"/>
              <a:extLst>
                <a:ext uri="{FF2B5EF4-FFF2-40B4-BE49-F238E27FC236}">
                  <a16:creationId xmlns:a16="http://schemas.microsoft.com/office/drawing/2014/main" id="{333BD672-66B3-AC48-A24D-3ADA1575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6749" y="8457992"/>
              <a:ext cx="316250" cy="31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A53CCEC-567E-C64C-AB8E-82439C4801EA}"/>
                </a:ext>
              </a:extLst>
            </p:cNvPr>
            <p:cNvGrpSpPr/>
            <p:nvPr/>
          </p:nvGrpSpPr>
          <p:grpSpPr>
            <a:xfrm>
              <a:off x="7728993" y="7080821"/>
              <a:ext cx="457138" cy="371361"/>
              <a:chOff x="422845" y="469768"/>
              <a:chExt cx="457138" cy="371361"/>
            </a:xfrm>
          </p:grpSpPr>
          <p:sp>
            <p:nvSpPr>
              <p:cNvPr id="382" name="Hexagon 381">
                <a:extLst>
                  <a:ext uri="{FF2B5EF4-FFF2-40B4-BE49-F238E27FC236}">
                    <a16:creationId xmlns:a16="http://schemas.microsoft.com/office/drawing/2014/main" id="{404EA6C7-5201-F94A-AD96-858E4B585BF4}"/>
                  </a:ext>
                </a:extLst>
              </p:cNvPr>
              <p:cNvSpPr/>
              <p:nvPr/>
            </p:nvSpPr>
            <p:spPr>
              <a:xfrm>
                <a:off x="422845" y="469768"/>
                <a:ext cx="457138" cy="371361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65757E0D-9DA4-5C45-9574-91D0B546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371" y="525405"/>
                <a:ext cx="260087" cy="260087"/>
              </a:xfrm>
              <a:prstGeom prst="rect">
                <a:avLst/>
              </a:prstGeom>
            </p:spPr>
          </p:pic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9C8C04D-E3D0-FF46-ADEF-6B2CC1EB8599}"/>
                </a:ext>
              </a:extLst>
            </p:cNvPr>
            <p:cNvSpPr txBox="1"/>
            <p:nvPr/>
          </p:nvSpPr>
          <p:spPr>
            <a:xfrm>
              <a:off x="9857874" y="8821858"/>
              <a:ext cx="64120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Store</a:t>
              </a:r>
            </a:p>
          </p:txBody>
        </p:sp>
        <p:pic>
          <p:nvPicPr>
            <p:cNvPr id="386" name="Picture 385" descr="A close up of a logo&#10;&#10;Description automatically generated">
              <a:extLst>
                <a:ext uri="{FF2B5EF4-FFF2-40B4-BE49-F238E27FC236}">
                  <a16:creationId xmlns:a16="http://schemas.microsoft.com/office/drawing/2014/main" id="{98455AEC-39EF-7840-9D68-6F958690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858" y="8331812"/>
              <a:ext cx="556385" cy="556385"/>
            </a:xfrm>
            <a:prstGeom prst="rect">
              <a:avLst/>
            </a:prstGeom>
          </p:spPr>
        </p:pic>
      </p:grpSp>
      <p:sp>
        <p:nvSpPr>
          <p:cNvPr id="309" name="AutoShape 44">
            <a:extLst>
              <a:ext uri="{FF2B5EF4-FFF2-40B4-BE49-F238E27FC236}">
                <a16:creationId xmlns:a16="http://schemas.microsoft.com/office/drawing/2014/main" id="{873ADADB-8891-244A-A22E-6EF03EA03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158" y="6884872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</a:t>
            </a:r>
          </a:p>
        </p:txBody>
      </p:sp>
      <p:sp>
        <p:nvSpPr>
          <p:cNvPr id="312" name="AutoShape 44">
            <a:extLst>
              <a:ext uri="{FF2B5EF4-FFF2-40B4-BE49-F238E27FC236}">
                <a16:creationId xmlns:a16="http://schemas.microsoft.com/office/drawing/2014/main" id="{74A6205D-A3B5-F945-BF49-01DE66B7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30" y="2293158"/>
            <a:ext cx="83269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</p:txBody>
      </p:sp>
      <p:sp>
        <p:nvSpPr>
          <p:cNvPr id="313" name="AutoShape 44">
            <a:extLst>
              <a:ext uri="{FF2B5EF4-FFF2-40B4-BE49-F238E27FC236}">
                <a16:creationId xmlns:a16="http://schemas.microsoft.com/office/drawing/2014/main" id="{272EAA06-A087-B042-A7C4-F33E47DF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917" y="5754066"/>
            <a:ext cx="1269337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Streams</a:t>
            </a:r>
          </a:p>
        </p:txBody>
      </p:sp>
      <p:sp>
        <p:nvSpPr>
          <p:cNvPr id="318" name="AutoShape 44">
            <a:extLst>
              <a:ext uri="{FF2B5EF4-FFF2-40B4-BE49-F238E27FC236}">
                <a16:creationId xmlns:a16="http://schemas.microsoft.com/office/drawing/2014/main" id="{22734339-FFA9-4142-89F1-4E1AF492B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13" y="716690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Apache Atlas</a:t>
            </a:r>
          </a:p>
        </p:txBody>
      </p:sp>
      <p:sp>
        <p:nvSpPr>
          <p:cNvPr id="375" name="AutoShape 44">
            <a:extLst>
              <a:ext uri="{FF2B5EF4-FFF2-40B4-BE49-F238E27FC236}">
                <a16:creationId xmlns:a16="http://schemas.microsoft.com/office/drawing/2014/main" id="{B24DE4BE-0FD9-9B43-9187-EF1BEE0FA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30" y="3746252"/>
            <a:ext cx="82583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Connect</a:t>
            </a:r>
          </a:p>
        </p:txBody>
      </p:sp>
      <p:sp>
        <p:nvSpPr>
          <p:cNvPr id="384" name="AutoShape 44">
            <a:extLst>
              <a:ext uri="{FF2B5EF4-FFF2-40B4-BE49-F238E27FC236}">
                <a16:creationId xmlns:a16="http://schemas.microsoft.com/office/drawing/2014/main" id="{0633B034-079B-F84D-99F7-E49887BA7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338" y="3036452"/>
            <a:ext cx="83269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Presto</a:t>
            </a:r>
          </a:p>
        </p:txBody>
      </p:sp>
      <p:sp>
        <p:nvSpPr>
          <p:cNvPr id="387" name="AutoShape 44">
            <a:extLst>
              <a:ext uri="{FF2B5EF4-FFF2-40B4-BE49-F238E27FC236}">
                <a16:creationId xmlns:a16="http://schemas.microsoft.com/office/drawing/2014/main" id="{A5BD39A9-83D3-794A-9F2C-7099CC2FF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158" y="6512930"/>
            <a:ext cx="729774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REST  Proxy</a:t>
            </a:r>
          </a:p>
        </p:txBody>
      </p:sp>
      <p:sp>
        <p:nvSpPr>
          <p:cNvPr id="389" name="AutoShape 44">
            <a:extLst>
              <a:ext uri="{FF2B5EF4-FFF2-40B4-BE49-F238E27FC236}">
                <a16:creationId xmlns:a16="http://schemas.microsoft.com/office/drawing/2014/main" id="{2A088FB4-48CF-BA4D-92ED-4FED0AA01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916" y="6181042"/>
            <a:ext cx="1269337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Spring Boot</a:t>
            </a:r>
          </a:p>
        </p:txBody>
      </p:sp>
      <p:sp>
        <p:nvSpPr>
          <p:cNvPr id="390" name="AutoShape 44">
            <a:extLst>
              <a:ext uri="{FF2B5EF4-FFF2-40B4-BE49-F238E27FC236}">
                <a16:creationId xmlns:a16="http://schemas.microsoft.com/office/drawing/2014/main" id="{0D95D68A-A549-4444-9687-479F45ADD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916" y="7504353"/>
            <a:ext cx="1269337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Spring Boot</a:t>
            </a:r>
          </a:p>
        </p:txBody>
      </p:sp>
      <p:sp>
        <p:nvSpPr>
          <p:cNvPr id="391" name="AutoShape 44">
            <a:extLst>
              <a:ext uri="{FF2B5EF4-FFF2-40B4-BE49-F238E27FC236}">
                <a16:creationId xmlns:a16="http://schemas.microsoft.com/office/drawing/2014/main" id="{0E706D36-BF1D-E84D-8288-E126402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614" y="663831"/>
            <a:ext cx="978914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Apache Ranger</a:t>
            </a:r>
          </a:p>
        </p:txBody>
      </p:sp>
      <p:sp>
        <p:nvSpPr>
          <p:cNvPr id="392" name="AutoShape 44">
            <a:extLst>
              <a:ext uri="{FF2B5EF4-FFF2-40B4-BE49-F238E27FC236}">
                <a16:creationId xmlns:a16="http://schemas.microsoft.com/office/drawing/2014/main" id="{7A728DA8-C395-E543-B8BA-22010EF37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500" y="663831"/>
            <a:ext cx="686411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Airflow</a:t>
            </a:r>
          </a:p>
        </p:txBody>
      </p:sp>
      <p:sp>
        <p:nvSpPr>
          <p:cNvPr id="394" name="AutoShape 44">
            <a:extLst>
              <a:ext uri="{FF2B5EF4-FFF2-40B4-BE49-F238E27FC236}">
                <a16:creationId xmlns:a16="http://schemas.microsoft.com/office/drawing/2014/main" id="{6532CA03-D118-0D48-B25A-4379EDF16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7" y="744544"/>
            <a:ext cx="83269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</p:txBody>
      </p:sp>
      <p:sp>
        <p:nvSpPr>
          <p:cNvPr id="397" name="AutoShape 44">
            <a:extLst>
              <a:ext uri="{FF2B5EF4-FFF2-40B4-BE49-F238E27FC236}">
                <a16:creationId xmlns:a16="http://schemas.microsoft.com/office/drawing/2014/main" id="{6F4C9950-D75D-8B41-9FDD-A00710E4B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74" y="1019428"/>
            <a:ext cx="83269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Fn</a:t>
            </a:r>
            <a:r>
              <a:rPr lang="en-US" sz="1000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13" name="AutoShape 44">
            <a:extLst>
              <a:ext uri="{FF2B5EF4-FFF2-40B4-BE49-F238E27FC236}">
                <a16:creationId xmlns:a16="http://schemas.microsoft.com/office/drawing/2014/main" id="{35C45FE8-4E91-9042-8EBA-521C7A6FC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963" y="3104285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415" name="AutoShape 44">
            <a:extLst>
              <a:ext uri="{FF2B5EF4-FFF2-40B4-BE49-F238E27FC236}">
                <a16:creationId xmlns:a16="http://schemas.microsoft.com/office/drawing/2014/main" id="{661B6ED0-2801-A44A-B047-B710746C0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963" y="4152019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416" name="AutoShape 44">
            <a:extLst>
              <a:ext uri="{FF2B5EF4-FFF2-40B4-BE49-F238E27FC236}">
                <a16:creationId xmlns:a16="http://schemas.microsoft.com/office/drawing/2014/main" id="{CD6F10FD-4123-1543-806E-792D00379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7" y="475341"/>
            <a:ext cx="82583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Connect</a:t>
            </a:r>
          </a:p>
        </p:txBody>
      </p:sp>
      <p:sp>
        <p:nvSpPr>
          <p:cNvPr id="419" name="AutoShape 44">
            <a:extLst>
              <a:ext uri="{FF2B5EF4-FFF2-40B4-BE49-F238E27FC236}">
                <a16:creationId xmlns:a16="http://schemas.microsoft.com/office/drawing/2014/main" id="{1B7178F6-95EF-AC44-93DD-6617D803D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798" y="7157526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20" name="AutoShape 44">
            <a:extLst>
              <a:ext uri="{FF2B5EF4-FFF2-40B4-BE49-F238E27FC236}">
                <a16:creationId xmlns:a16="http://schemas.microsoft.com/office/drawing/2014/main" id="{CD098AB8-7A3C-E247-B6E0-D868E8A5B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580" y="2135846"/>
            <a:ext cx="825830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Oracle RDBMS</a:t>
            </a:r>
          </a:p>
        </p:txBody>
      </p:sp>
      <p:sp>
        <p:nvSpPr>
          <p:cNvPr id="426" name="AutoShape 44">
            <a:extLst>
              <a:ext uri="{FF2B5EF4-FFF2-40B4-BE49-F238E27FC236}">
                <a16:creationId xmlns:a16="http://schemas.microsoft.com/office/drawing/2014/main" id="{45041F62-A9BE-9A4C-ABD1-C0F4A1A7D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6522" y="2391901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MinIO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27" name="AutoShape 44">
            <a:extLst>
              <a:ext uri="{FF2B5EF4-FFF2-40B4-BE49-F238E27FC236}">
                <a16:creationId xmlns:a16="http://schemas.microsoft.com/office/drawing/2014/main" id="{5C1D61A8-E506-514E-B553-FCF884BEF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393" y="2392316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HDFS</a:t>
            </a:r>
          </a:p>
        </p:txBody>
      </p:sp>
      <p:sp>
        <p:nvSpPr>
          <p:cNvPr id="428" name="AutoShape 44">
            <a:extLst>
              <a:ext uri="{FF2B5EF4-FFF2-40B4-BE49-F238E27FC236}">
                <a16:creationId xmlns:a16="http://schemas.microsoft.com/office/drawing/2014/main" id="{EE51D98F-1B4E-9E4A-94B1-474F3AB3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338" y="2586149"/>
            <a:ext cx="825829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Attunity</a:t>
            </a:r>
          </a:p>
        </p:txBody>
      </p:sp>
      <p:sp>
        <p:nvSpPr>
          <p:cNvPr id="429" name="AutoShape 44">
            <a:extLst>
              <a:ext uri="{FF2B5EF4-FFF2-40B4-BE49-F238E27FC236}">
                <a16:creationId xmlns:a16="http://schemas.microsoft.com/office/drawing/2014/main" id="{DD9DD569-2030-F74C-85B9-729D6E461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474" y="3996357"/>
            <a:ext cx="83269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</p:txBody>
      </p:sp>
      <p:sp>
        <p:nvSpPr>
          <p:cNvPr id="430" name="AutoShape 44">
            <a:extLst>
              <a:ext uri="{FF2B5EF4-FFF2-40B4-BE49-F238E27FC236}">
                <a16:creationId xmlns:a16="http://schemas.microsoft.com/office/drawing/2014/main" id="{05F13660-D634-4C42-9C28-4E1F65F0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3998226"/>
            <a:ext cx="99073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Arcadia Data</a:t>
            </a:r>
          </a:p>
        </p:txBody>
      </p:sp>
      <p:sp>
        <p:nvSpPr>
          <p:cNvPr id="431" name="AutoShape 44">
            <a:extLst>
              <a:ext uri="{FF2B5EF4-FFF2-40B4-BE49-F238E27FC236}">
                <a16:creationId xmlns:a16="http://schemas.microsoft.com/office/drawing/2014/main" id="{CFC3224C-7AAF-A24D-99ED-A12F55448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3265396"/>
            <a:ext cx="99073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Arcadia Data</a:t>
            </a:r>
          </a:p>
        </p:txBody>
      </p:sp>
      <p:sp>
        <p:nvSpPr>
          <p:cNvPr id="432" name="AutoShape 44">
            <a:extLst>
              <a:ext uri="{FF2B5EF4-FFF2-40B4-BE49-F238E27FC236}">
                <a16:creationId xmlns:a16="http://schemas.microsoft.com/office/drawing/2014/main" id="{E118ED94-601D-9041-86AF-D025764A2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2342766"/>
            <a:ext cx="99073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RStudio</a:t>
            </a:r>
          </a:p>
        </p:txBody>
      </p:sp>
      <p:sp>
        <p:nvSpPr>
          <p:cNvPr id="433" name="AutoShape 44">
            <a:extLst>
              <a:ext uri="{FF2B5EF4-FFF2-40B4-BE49-F238E27FC236}">
                <a16:creationId xmlns:a16="http://schemas.microsoft.com/office/drawing/2014/main" id="{CB6A9BFF-B749-9D46-99B7-17623ED8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2611968"/>
            <a:ext cx="99073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Zeppelin</a:t>
            </a:r>
          </a:p>
        </p:txBody>
      </p:sp>
      <p:sp>
        <p:nvSpPr>
          <p:cNvPr id="434" name="AutoShape 44">
            <a:extLst>
              <a:ext uri="{FF2B5EF4-FFF2-40B4-BE49-F238E27FC236}">
                <a16:creationId xmlns:a16="http://schemas.microsoft.com/office/drawing/2014/main" id="{8D127966-EE4F-614F-ACFC-0C69ADB8A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23001" y="166627"/>
            <a:ext cx="729773" cy="218714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Open Source</a:t>
            </a:r>
          </a:p>
        </p:txBody>
      </p:sp>
      <p:sp>
        <p:nvSpPr>
          <p:cNvPr id="435" name="AutoShape 44">
            <a:extLst>
              <a:ext uri="{FF2B5EF4-FFF2-40B4-BE49-F238E27FC236}">
                <a16:creationId xmlns:a16="http://schemas.microsoft.com/office/drawing/2014/main" id="{302E1759-030D-8D4C-9F5B-0B94E8DD1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5303" y="166627"/>
            <a:ext cx="729773" cy="218714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Licensed</a:t>
            </a:r>
          </a:p>
        </p:txBody>
      </p:sp>
      <p:sp>
        <p:nvSpPr>
          <p:cNvPr id="436" name="AutoShape 44">
            <a:extLst>
              <a:ext uri="{FF2B5EF4-FFF2-40B4-BE49-F238E27FC236}">
                <a16:creationId xmlns:a16="http://schemas.microsoft.com/office/drawing/2014/main" id="{1FFFFDFC-D8B5-E348-BF94-46AF53B32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338" y="3282937"/>
            <a:ext cx="832693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Starburst Data</a:t>
            </a:r>
          </a:p>
        </p:txBody>
      </p:sp>
      <p:sp>
        <p:nvSpPr>
          <p:cNvPr id="437" name="AutoShape 44">
            <a:extLst>
              <a:ext uri="{FF2B5EF4-FFF2-40B4-BE49-F238E27FC236}">
                <a16:creationId xmlns:a16="http://schemas.microsoft.com/office/drawing/2014/main" id="{864042D9-E77F-3F45-9898-20E6C11E6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797" y="7395203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Neo4J</a:t>
            </a:r>
          </a:p>
        </p:txBody>
      </p:sp>
      <p:sp>
        <p:nvSpPr>
          <p:cNvPr id="438" name="AutoShape 44">
            <a:extLst>
              <a:ext uri="{FF2B5EF4-FFF2-40B4-BE49-F238E27FC236}">
                <a16:creationId xmlns:a16="http://schemas.microsoft.com/office/drawing/2014/main" id="{FDA773D3-0826-FF4F-BEFB-924ED55A6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798" y="5845775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39" name="AutoShape 44">
            <a:extLst>
              <a:ext uri="{FF2B5EF4-FFF2-40B4-BE49-F238E27FC236}">
                <a16:creationId xmlns:a16="http://schemas.microsoft.com/office/drawing/2014/main" id="{34BD701E-9766-7746-B82A-5B31542FA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797" y="6070200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Neo4J</a:t>
            </a:r>
          </a:p>
        </p:txBody>
      </p:sp>
      <p:sp>
        <p:nvSpPr>
          <p:cNvPr id="440" name="AutoShape 44">
            <a:extLst>
              <a:ext uri="{FF2B5EF4-FFF2-40B4-BE49-F238E27FC236}">
                <a16:creationId xmlns:a16="http://schemas.microsoft.com/office/drawing/2014/main" id="{2A1756B6-A841-7C4D-ADFD-B651A609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6641" y="5614767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441" name="AutoShape 44">
            <a:extLst>
              <a:ext uri="{FF2B5EF4-FFF2-40B4-BE49-F238E27FC236}">
                <a16:creationId xmlns:a16="http://schemas.microsoft.com/office/drawing/2014/main" id="{6E598F11-9860-B940-AB73-034B379AF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797" y="6926492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442" name="AutoShape 44">
            <a:extLst>
              <a:ext uri="{FF2B5EF4-FFF2-40B4-BE49-F238E27FC236}">
                <a16:creationId xmlns:a16="http://schemas.microsoft.com/office/drawing/2014/main" id="{56540E98-41CD-074B-9771-85559EE8B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3480" y="3268781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43" name="AutoShape 44">
            <a:extLst>
              <a:ext uri="{FF2B5EF4-FFF2-40B4-BE49-F238E27FC236}">
                <a16:creationId xmlns:a16="http://schemas.microsoft.com/office/drawing/2014/main" id="{C5337886-6A10-9343-82D9-7577F9BB8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3479" y="3493206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Neo4J</a:t>
            </a:r>
          </a:p>
        </p:txBody>
      </p:sp>
      <p:sp>
        <p:nvSpPr>
          <p:cNvPr id="444" name="AutoShape 44">
            <a:extLst>
              <a:ext uri="{FF2B5EF4-FFF2-40B4-BE49-F238E27FC236}">
                <a16:creationId xmlns:a16="http://schemas.microsoft.com/office/drawing/2014/main" id="{7350BD2B-22EC-1B48-ACB1-67F2A228A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8323" y="3037773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445" name="AutoShape 44">
            <a:extLst>
              <a:ext uri="{FF2B5EF4-FFF2-40B4-BE49-F238E27FC236}">
                <a16:creationId xmlns:a16="http://schemas.microsoft.com/office/drawing/2014/main" id="{6226EBC9-9C8C-5941-B913-8B256310C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966" y="2366854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46" name="AutoShape 44">
            <a:extLst>
              <a:ext uri="{FF2B5EF4-FFF2-40B4-BE49-F238E27FC236}">
                <a16:creationId xmlns:a16="http://schemas.microsoft.com/office/drawing/2014/main" id="{3A2DB966-AAA5-3A44-AADE-264A0C229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965" y="2591279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Neo4J</a:t>
            </a:r>
          </a:p>
        </p:txBody>
      </p:sp>
      <p:sp>
        <p:nvSpPr>
          <p:cNvPr id="447" name="AutoShape 44">
            <a:extLst>
              <a:ext uri="{FF2B5EF4-FFF2-40B4-BE49-F238E27FC236}">
                <a16:creationId xmlns:a16="http://schemas.microsoft.com/office/drawing/2014/main" id="{9F59A254-CCBE-1F48-B4AA-A1662CAE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9809" y="2135846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448" name="AutoShape 44">
            <a:extLst>
              <a:ext uri="{FF2B5EF4-FFF2-40B4-BE49-F238E27FC236}">
                <a16:creationId xmlns:a16="http://schemas.microsoft.com/office/drawing/2014/main" id="{837EDCFA-3630-584A-9CB6-45ADC18D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13" y="475341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Amundsen</a:t>
            </a:r>
          </a:p>
        </p:txBody>
      </p:sp>
      <p:sp>
        <p:nvSpPr>
          <p:cNvPr id="449" name="AutoShape 44">
            <a:extLst>
              <a:ext uri="{FF2B5EF4-FFF2-40B4-BE49-F238E27FC236}">
                <a16:creationId xmlns:a16="http://schemas.microsoft.com/office/drawing/2014/main" id="{F9D1DA61-2D45-1F42-B814-3C10410A2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3034936"/>
            <a:ext cx="99073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Cubeware Cockpit</a:t>
            </a:r>
          </a:p>
        </p:txBody>
      </p:sp>
      <p:sp>
        <p:nvSpPr>
          <p:cNvPr id="450" name="AutoShape 44">
            <a:extLst>
              <a:ext uri="{FF2B5EF4-FFF2-40B4-BE49-F238E27FC236}">
                <a16:creationId xmlns:a16="http://schemas.microsoft.com/office/drawing/2014/main" id="{463BFF9E-A093-8D4F-9BAB-DE1226D85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4233560"/>
            <a:ext cx="99073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51" name="AutoShape 44">
            <a:extLst>
              <a:ext uri="{FF2B5EF4-FFF2-40B4-BE49-F238E27FC236}">
                <a16:creationId xmlns:a16="http://schemas.microsoft.com/office/drawing/2014/main" id="{D574B409-3513-B248-A1A2-946EB9115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880" y="3508025"/>
            <a:ext cx="99073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52" name="AutoShape 44">
            <a:extLst>
              <a:ext uri="{FF2B5EF4-FFF2-40B4-BE49-F238E27FC236}">
                <a16:creationId xmlns:a16="http://schemas.microsoft.com/office/drawing/2014/main" id="{E916D288-6453-1245-8946-A0EA6FF96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753" y="645562"/>
            <a:ext cx="1566806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 defTabSz="1634333"/>
            <a:r>
              <a:rPr lang="en-US" sz="1000" b="1" dirty="0">
                <a:solidFill>
                  <a:srgbClr val="FFFFFF"/>
                </a:solidFill>
                <a:latin typeface="Segoe UI"/>
              </a:rPr>
              <a:t>Trivadis biGENiUS</a:t>
            </a:r>
          </a:p>
        </p:txBody>
      </p:sp>
      <p:sp>
        <p:nvSpPr>
          <p:cNvPr id="453" name="AutoShape 44">
            <a:extLst>
              <a:ext uri="{FF2B5EF4-FFF2-40B4-BE49-F238E27FC236}">
                <a16:creationId xmlns:a16="http://schemas.microsoft.com/office/drawing/2014/main" id="{C05DC81A-BCF3-8042-975A-8F73E70E9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30" y="2045846"/>
            <a:ext cx="83269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Debezium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4" name="AutoShape 44">
            <a:extLst>
              <a:ext uri="{FF2B5EF4-FFF2-40B4-BE49-F238E27FC236}">
                <a16:creationId xmlns:a16="http://schemas.microsoft.com/office/drawing/2014/main" id="{2C03F90A-7D9C-6E49-8691-475767451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365" y="8455757"/>
            <a:ext cx="648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Istio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5" name="AutoShape 44">
            <a:extLst>
              <a:ext uri="{FF2B5EF4-FFF2-40B4-BE49-F238E27FC236}">
                <a16:creationId xmlns:a16="http://schemas.microsoft.com/office/drawing/2014/main" id="{8618042A-C09D-DE4A-9D4C-C500DAD70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75" y="8455757"/>
            <a:ext cx="648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Kubernetes</a:t>
            </a:r>
          </a:p>
        </p:txBody>
      </p:sp>
      <p:sp>
        <p:nvSpPr>
          <p:cNvPr id="456" name="AutoShape 44">
            <a:extLst>
              <a:ext uri="{FF2B5EF4-FFF2-40B4-BE49-F238E27FC236}">
                <a16:creationId xmlns:a16="http://schemas.microsoft.com/office/drawing/2014/main" id="{A36DDEC7-FA13-F54B-9A43-1492966A6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169" y="8669381"/>
            <a:ext cx="648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457" name="AutoShape 44">
            <a:extLst>
              <a:ext uri="{FF2B5EF4-FFF2-40B4-BE49-F238E27FC236}">
                <a16:creationId xmlns:a16="http://schemas.microsoft.com/office/drawing/2014/main" id="{522AD9A4-F25E-1C49-8175-D0B9BBF1C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589" y="7337526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Kong</a:t>
            </a:r>
          </a:p>
        </p:txBody>
      </p:sp>
      <p:sp>
        <p:nvSpPr>
          <p:cNvPr id="458" name="AutoShape 44">
            <a:extLst>
              <a:ext uri="{FF2B5EF4-FFF2-40B4-BE49-F238E27FC236}">
                <a16:creationId xmlns:a16="http://schemas.microsoft.com/office/drawing/2014/main" id="{C800C4D3-4944-DA49-8F7A-B3E89F67F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027" y="8455757"/>
            <a:ext cx="562129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MinIO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9" name="AutoShape 44">
            <a:extLst>
              <a:ext uri="{FF2B5EF4-FFF2-40B4-BE49-F238E27FC236}">
                <a16:creationId xmlns:a16="http://schemas.microsoft.com/office/drawing/2014/main" id="{CD73316E-F79C-3548-A503-335588308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855" y="8458367"/>
            <a:ext cx="562129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AxonIQ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0" name="AutoShape 44">
            <a:extLst>
              <a:ext uri="{FF2B5EF4-FFF2-40B4-BE49-F238E27FC236}">
                <a16:creationId xmlns:a16="http://schemas.microsoft.com/office/drawing/2014/main" id="{DF3B2929-1CC2-2B4F-9808-BF83562AC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8673" y="8455757"/>
            <a:ext cx="562129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Redis</a:t>
            </a:r>
          </a:p>
        </p:txBody>
      </p:sp>
      <p:sp>
        <p:nvSpPr>
          <p:cNvPr id="461" name="AutoShape 44">
            <a:extLst>
              <a:ext uri="{FF2B5EF4-FFF2-40B4-BE49-F238E27FC236}">
                <a16:creationId xmlns:a16="http://schemas.microsoft.com/office/drawing/2014/main" id="{8E742C39-C719-3142-84DA-12CA63B7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1491" y="8455757"/>
            <a:ext cx="562129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Zeebe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3" name="AutoShape 44">
            <a:extLst>
              <a:ext uri="{FF2B5EF4-FFF2-40B4-BE49-F238E27FC236}">
                <a16:creationId xmlns:a16="http://schemas.microsoft.com/office/drawing/2014/main" id="{4C42AFAF-8D9B-EC4C-8D72-2CD5BF01D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0484" y="3225557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MinIO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4" name="AutoShape 44">
            <a:extLst>
              <a:ext uri="{FF2B5EF4-FFF2-40B4-BE49-F238E27FC236}">
                <a16:creationId xmlns:a16="http://schemas.microsoft.com/office/drawing/2014/main" id="{738C5B4E-D6E5-474F-BF18-6631598A9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355" y="3225972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HDFS</a:t>
            </a:r>
          </a:p>
        </p:txBody>
      </p:sp>
      <p:sp>
        <p:nvSpPr>
          <p:cNvPr id="465" name="AutoShape 44">
            <a:extLst>
              <a:ext uri="{FF2B5EF4-FFF2-40B4-BE49-F238E27FC236}">
                <a16:creationId xmlns:a16="http://schemas.microsoft.com/office/drawing/2014/main" id="{2422A397-B069-B94F-B1B2-BD4B77487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0484" y="3939987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MinIO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6" name="AutoShape 44">
            <a:extLst>
              <a:ext uri="{FF2B5EF4-FFF2-40B4-BE49-F238E27FC236}">
                <a16:creationId xmlns:a16="http://schemas.microsoft.com/office/drawing/2014/main" id="{11F2A749-EAD6-C344-BE67-AE27CEAE8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355" y="3940402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HDFS</a:t>
            </a:r>
          </a:p>
        </p:txBody>
      </p:sp>
      <p:sp>
        <p:nvSpPr>
          <p:cNvPr id="467" name="AutoShape 44">
            <a:extLst>
              <a:ext uri="{FF2B5EF4-FFF2-40B4-BE49-F238E27FC236}">
                <a16:creationId xmlns:a16="http://schemas.microsoft.com/office/drawing/2014/main" id="{9D38505C-5DF3-704D-8718-0CAD7F409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5322" y="4675606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MinIO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8" name="AutoShape 44">
            <a:extLst>
              <a:ext uri="{FF2B5EF4-FFF2-40B4-BE49-F238E27FC236}">
                <a16:creationId xmlns:a16="http://schemas.microsoft.com/office/drawing/2014/main" id="{88530D7D-34E2-8241-B936-EC8CB536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193" y="4676021"/>
            <a:ext cx="501462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HDFS</a:t>
            </a:r>
          </a:p>
        </p:txBody>
      </p:sp>
      <p:sp>
        <p:nvSpPr>
          <p:cNvPr id="469" name="AutoShape 44">
            <a:extLst>
              <a:ext uri="{FF2B5EF4-FFF2-40B4-BE49-F238E27FC236}">
                <a16:creationId xmlns:a16="http://schemas.microsoft.com/office/drawing/2014/main" id="{0E3B9430-71A9-1F4B-A5BE-72D31C465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351" y="7252364"/>
            <a:ext cx="62248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Micronaut</a:t>
            </a:r>
          </a:p>
        </p:txBody>
      </p:sp>
      <p:sp>
        <p:nvSpPr>
          <p:cNvPr id="470" name="AutoShape 44">
            <a:extLst>
              <a:ext uri="{FF2B5EF4-FFF2-40B4-BE49-F238E27FC236}">
                <a16:creationId xmlns:a16="http://schemas.microsoft.com/office/drawing/2014/main" id="{173E7390-ED2A-EF45-8B20-4DF530C01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349" y="7011015"/>
            <a:ext cx="622489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Quarkus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1" name="AutoShape 44">
            <a:extLst>
              <a:ext uri="{FF2B5EF4-FFF2-40B4-BE49-F238E27FC236}">
                <a16:creationId xmlns:a16="http://schemas.microsoft.com/office/drawing/2014/main" id="{93EAF172-4183-2549-9506-61243D1BC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35" y="7011015"/>
            <a:ext cx="62248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Fn</a:t>
            </a:r>
            <a:r>
              <a:rPr lang="en-US" sz="1000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72" name="AutoShape 44">
            <a:extLst>
              <a:ext uri="{FF2B5EF4-FFF2-40B4-BE49-F238E27FC236}">
                <a16:creationId xmlns:a16="http://schemas.microsoft.com/office/drawing/2014/main" id="{5BA65FCD-6949-5D4B-A63D-28DB42A1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34" y="7247526"/>
            <a:ext cx="62248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Helidon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3" name="AutoShape 44">
            <a:extLst>
              <a:ext uri="{FF2B5EF4-FFF2-40B4-BE49-F238E27FC236}">
                <a16:creationId xmlns:a16="http://schemas.microsoft.com/office/drawing/2014/main" id="{AA148CEB-1CEE-C541-93F3-9AF72B7D1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338" y="5313987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Camel</a:t>
            </a:r>
          </a:p>
        </p:txBody>
      </p:sp>
      <p:sp>
        <p:nvSpPr>
          <p:cNvPr id="474" name="AutoShape 44">
            <a:extLst>
              <a:ext uri="{FF2B5EF4-FFF2-40B4-BE49-F238E27FC236}">
                <a16:creationId xmlns:a16="http://schemas.microsoft.com/office/drawing/2014/main" id="{37FF5660-A2C5-C64F-8B15-34A4C77C4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157" y="5845775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Active MQ</a:t>
            </a:r>
          </a:p>
        </p:txBody>
      </p:sp>
      <p:sp>
        <p:nvSpPr>
          <p:cNvPr id="475" name="AutoShape 44">
            <a:extLst>
              <a:ext uri="{FF2B5EF4-FFF2-40B4-BE49-F238E27FC236}">
                <a16:creationId xmlns:a16="http://schemas.microsoft.com/office/drawing/2014/main" id="{8E0F1674-1D55-724E-8297-A489F7519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156" y="6082825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476" name="AutoShape 44">
            <a:extLst>
              <a:ext uri="{FF2B5EF4-FFF2-40B4-BE49-F238E27FC236}">
                <a16:creationId xmlns:a16="http://schemas.microsoft.com/office/drawing/2014/main" id="{96B45791-6186-BD48-ADED-4EA39CF16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32" y="5890200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477" name="AutoShape 44">
            <a:extLst>
              <a:ext uri="{FF2B5EF4-FFF2-40B4-BE49-F238E27FC236}">
                <a16:creationId xmlns:a16="http://schemas.microsoft.com/office/drawing/2014/main" id="{B184B913-6002-F249-B4DC-4EA1066DA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3480" y="4003850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78" name="AutoShape 44">
            <a:extLst>
              <a:ext uri="{FF2B5EF4-FFF2-40B4-BE49-F238E27FC236}">
                <a16:creationId xmlns:a16="http://schemas.microsoft.com/office/drawing/2014/main" id="{D2429F11-41EE-4A41-AE36-64349F2D1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3479" y="4228275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Neo4J</a:t>
            </a:r>
          </a:p>
        </p:txBody>
      </p:sp>
      <p:sp>
        <p:nvSpPr>
          <p:cNvPr id="479" name="AutoShape 44">
            <a:extLst>
              <a:ext uri="{FF2B5EF4-FFF2-40B4-BE49-F238E27FC236}">
                <a16:creationId xmlns:a16="http://schemas.microsoft.com/office/drawing/2014/main" id="{BFA29D47-E037-5246-B513-A1EEC4F9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8323" y="3772842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480" name="AutoShape 44">
            <a:extLst>
              <a:ext uri="{FF2B5EF4-FFF2-40B4-BE49-F238E27FC236}">
                <a16:creationId xmlns:a16="http://schemas.microsoft.com/office/drawing/2014/main" id="{9484A5CF-4C32-8046-B37B-F5AC06C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2408" y="4756028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81" name="AutoShape 44">
            <a:extLst>
              <a:ext uri="{FF2B5EF4-FFF2-40B4-BE49-F238E27FC236}">
                <a16:creationId xmlns:a16="http://schemas.microsoft.com/office/drawing/2014/main" id="{ECDCB826-5929-D449-AC3E-D85AD1C47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2407" y="4980453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Neo4J</a:t>
            </a:r>
          </a:p>
        </p:txBody>
      </p:sp>
      <p:sp>
        <p:nvSpPr>
          <p:cNvPr id="482" name="AutoShape 44">
            <a:extLst>
              <a:ext uri="{FF2B5EF4-FFF2-40B4-BE49-F238E27FC236}">
                <a16:creationId xmlns:a16="http://schemas.microsoft.com/office/drawing/2014/main" id="{BEF275F4-4858-6F4E-8669-A020C78C2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251" y="4525020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483" name="AutoShape 44">
            <a:extLst>
              <a:ext uri="{FF2B5EF4-FFF2-40B4-BE49-F238E27FC236}">
                <a16:creationId xmlns:a16="http://schemas.microsoft.com/office/drawing/2014/main" id="{BE37808B-65B4-0745-AC88-DB739B0C2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8689" y="8203757"/>
            <a:ext cx="993913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TensorFlow Serving</a:t>
            </a:r>
          </a:p>
        </p:txBody>
      </p:sp>
      <p:sp>
        <p:nvSpPr>
          <p:cNvPr id="484" name="AutoShape 44">
            <a:extLst>
              <a:ext uri="{FF2B5EF4-FFF2-40B4-BE49-F238E27FC236}">
                <a16:creationId xmlns:a16="http://schemas.microsoft.com/office/drawing/2014/main" id="{626CECF9-B477-E746-8808-AEBD361D2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8689" y="8545757"/>
            <a:ext cx="993913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Deep Detect</a:t>
            </a:r>
          </a:p>
        </p:txBody>
      </p:sp>
      <p:sp>
        <p:nvSpPr>
          <p:cNvPr id="485" name="AutoShape 44">
            <a:extLst>
              <a:ext uri="{FF2B5EF4-FFF2-40B4-BE49-F238E27FC236}">
                <a16:creationId xmlns:a16="http://schemas.microsoft.com/office/drawing/2014/main" id="{837DF971-9958-6943-9149-F34DC9903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560" y="3908126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Map/Reduce</a:t>
            </a:r>
          </a:p>
        </p:txBody>
      </p:sp>
      <p:sp>
        <p:nvSpPr>
          <p:cNvPr id="486" name="AutoShape 44">
            <a:extLst>
              <a:ext uri="{FF2B5EF4-FFF2-40B4-BE49-F238E27FC236}">
                <a16:creationId xmlns:a16="http://schemas.microsoft.com/office/drawing/2014/main" id="{12ADB298-6852-D949-ABE7-A7F0C81DF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559" y="3663887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Hive</a:t>
            </a:r>
          </a:p>
        </p:txBody>
      </p:sp>
      <p:sp>
        <p:nvSpPr>
          <p:cNvPr id="487" name="AutoShape 44">
            <a:extLst>
              <a:ext uri="{FF2B5EF4-FFF2-40B4-BE49-F238E27FC236}">
                <a16:creationId xmlns:a16="http://schemas.microsoft.com/office/drawing/2014/main" id="{0674F0A4-EDA8-C54C-98D1-DF0DB5D75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241" y="2860392"/>
            <a:ext cx="729773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H2O.ai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99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A5B0B7-2D1D-CF4A-8E2F-F9F03651B65D}"/>
              </a:ext>
            </a:extLst>
          </p:cNvPr>
          <p:cNvGrpSpPr/>
          <p:nvPr/>
        </p:nvGrpSpPr>
        <p:grpSpPr>
          <a:xfrm>
            <a:off x="391886" y="96460"/>
            <a:ext cx="15675428" cy="9207716"/>
            <a:chOff x="391886" y="96460"/>
            <a:chExt cx="15675428" cy="920771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0D2972A-9D3F-E045-97DF-340F424DDC72}"/>
                </a:ext>
              </a:extLst>
            </p:cNvPr>
            <p:cNvSpPr/>
            <p:nvPr/>
          </p:nvSpPr>
          <p:spPr>
            <a:xfrm>
              <a:off x="11379822" y="8226015"/>
              <a:ext cx="4687492" cy="107816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8A03BF0-B38C-AE47-85D0-8559CCEDEAF6}"/>
                </a:ext>
              </a:extLst>
            </p:cNvPr>
            <p:cNvSpPr/>
            <p:nvPr/>
          </p:nvSpPr>
          <p:spPr>
            <a:xfrm>
              <a:off x="14388533" y="1404949"/>
              <a:ext cx="1098000" cy="7686297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Consumer / Targets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4ACBB1-353D-8745-BFB7-9B905CA471E7}"/>
                </a:ext>
              </a:extLst>
            </p:cNvPr>
            <p:cNvSpPr/>
            <p:nvPr/>
          </p:nvSpPr>
          <p:spPr>
            <a:xfrm>
              <a:off x="7408916" y="2036076"/>
              <a:ext cx="5094620" cy="3166847"/>
            </a:xfrm>
            <a:prstGeom prst="roundRect">
              <a:avLst>
                <a:gd name="adj" fmla="val 4983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Lake / DWH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002D1F-E805-E14B-A3F9-D74EBAA7FF84}"/>
                </a:ext>
              </a:extLst>
            </p:cNvPr>
            <p:cNvCxnSpPr>
              <a:cxnSpLocks/>
            </p:cNvCxnSpPr>
            <p:nvPr/>
          </p:nvCxnSpPr>
          <p:spPr>
            <a:xfrm>
              <a:off x="8728395" y="3731690"/>
              <a:ext cx="2808000" cy="16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26162E-F69B-5843-B89E-BCBCCD6E4A47}"/>
                </a:ext>
              </a:extLst>
            </p:cNvPr>
            <p:cNvSpPr txBox="1"/>
            <p:nvPr/>
          </p:nvSpPr>
          <p:spPr>
            <a:xfrm rot="16200000">
              <a:off x="8799214" y="4715003"/>
              <a:ext cx="57464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Landing /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Raw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39F8B8-357E-2841-B87B-176BF80A5375}"/>
                </a:ext>
              </a:extLst>
            </p:cNvPr>
            <p:cNvSpPr txBox="1"/>
            <p:nvPr/>
          </p:nvSpPr>
          <p:spPr>
            <a:xfrm rot="16200000">
              <a:off x="8887764" y="3984791"/>
              <a:ext cx="3975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Refined</a:t>
              </a:r>
            </a:p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F0C-7160-3841-A6DA-F1E12B108EA5}"/>
                </a:ext>
              </a:extLst>
            </p:cNvPr>
            <p:cNvSpPr txBox="1"/>
            <p:nvPr/>
          </p:nvSpPr>
          <p:spPr>
            <a:xfrm rot="16200000">
              <a:off x="8775554" y="3221014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Usage-Opti-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Mized Zone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257F1F-C6BB-AB41-8B97-4D1A169EC324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67" y="4497516"/>
              <a:ext cx="280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282E5CD-6041-4D4F-951C-6FDA44FA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180501"/>
              <a:ext cx="463653" cy="2880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2EEABF7-0F02-3648-A35A-95B726FD100B}"/>
                </a:ext>
              </a:extLst>
            </p:cNvPr>
            <p:cNvSpPr/>
            <p:nvPr/>
          </p:nvSpPr>
          <p:spPr>
            <a:xfrm>
              <a:off x="4848682" y="1404948"/>
              <a:ext cx="1544762" cy="6511238"/>
            </a:xfrm>
            <a:prstGeom prst="roundRect">
              <a:avLst>
                <a:gd name="adj" fmla="val 10892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Integration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6832AD2-FA93-C54C-BE65-6BAD4F8DE1B6}"/>
                </a:ext>
              </a:extLst>
            </p:cNvPr>
            <p:cNvSpPr txBox="1"/>
            <p:nvPr/>
          </p:nvSpPr>
          <p:spPr>
            <a:xfrm>
              <a:off x="11037048" y="3503956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E13F74-D980-C84A-8F42-E5CDAE24D60F}"/>
                </a:ext>
              </a:extLst>
            </p:cNvPr>
            <p:cNvSpPr/>
            <p:nvPr/>
          </p:nvSpPr>
          <p:spPr>
            <a:xfrm>
              <a:off x="2857039" y="96460"/>
              <a:ext cx="11128319" cy="9139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Modern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Data Platform</a:t>
              </a:r>
            </a:p>
          </p:txBody>
        </p:sp>
        <p:pic>
          <p:nvPicPr>
            <p:cNvPr id="116" name="Picture 18" descr="ildergebnis für data visualisation icon">
              <a:extLst>
                <a:ext uri="{FF2B5EF4-FFF2-40B4-BE49-F238E27FC236}">
                  <a16:creationId xmlns:a16="http://schemas.microsoft.com/office/drawing/2014/main" id="{50D69444-1805-3A49-B1DF-1F36E9079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2979476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ildergebnis für microservice symbol">
              <a:extLst>
                <a:ext uri="{FF2B5EF4-FFF2-40B4-BE49-F238E27FC236}">
                  <a16:creationId xmlns:a16="http://schemas.microsoft.com/office/drawing/2014/main" id="{A35A1CA5-D0C9-5B47-942C-D3527E006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457692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B01616-5C75-FE4D-8F56-2C08A93A4F62}"/>
                </a:ext>
              </a:extLst>
            </p:cNvPr>
            <p:cNvSpPr txBox="1"/>
            <p:nvPr/>
          </p:nvSpPr>
          <p:spPr>
            <a:xfrm>
              <a:off x="14582423" y="3368732"/>
              <a:ext cx="70532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Batch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829AF8-A43B-F741-B15F-942514840A23}"/>
                </a:ext>
              </a:extLst>
            </p:cNvPr>
            <p:cNvSpPr txBox="1"/>
            <p:nvPr/>
          </p:nvSpPr>
          <p:spPr>
            <a:xfrm>
              <a:off x="14588835" y="4939762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Self-Service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pic>
          <p:nvPicPr>
            <p:cNvPr id="120" name="Picture 119" descr="ildergebnis für datascience lab icon">
              <a:extLst>
                <a:ext uri="{FF2B5EF4-FFF2-40B4-BE49-F238E27FC236}">
                  <a16:creationId xmlns:a16="http://schemas.microsoft.com/office/drawing/2014/main" id="{34680BFE-EBF5-9447-936D-287233F2C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7811" y="2317108"/>
              <a:ext cx="294545" cy="29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B558769-9B79-CF41-ADD5-BED117A13A8B}"/>
                </a:ext>
              </a:extLst>
            </p:cNvPr>
            <p:cNvSpPr txBox="1"/>
            <p:nvPr/>
          </p:nvSpPr>
          <p:spPr>
            <a:xfrm>
              <a:off x="14559982" y="2644001"/>
              <a:ext cx="7502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Science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Workbench</a:t>
              </a:r>
            </a:p>
          </p:txBody>
        </p:sp>
        <p:pic>
          <p:nvPicPr>
            <p:cNvPr id="122" name="Picture 18" descr="ildergebnis für data visualisation icon">
              <a:extLst>
                <a:ext uri="{FF2B5EF4-FFF2-40B4-BE49-F238E27FC236}">
                  <a16:creationId xmlns:a16="http://schemas.microsoft.com/office/drawing/2014/main" id="{3111BC20-40A8-1343-85F6-63F4A53B9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3791439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B926035-3CEA-AC47-B244-7F90C6FA866C}"/>
                </a:ext>
              </a:extLst>
            </p:cNvPr>
            <p:cNvSpPr txBox="1"/>
            <p:nvPr/>
          </p:nvSpPr>
          <p:spPr>
            <a:xfrm>
              <a:off x="14495860" y="4173971"/>
              <a:ext cx="878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Streaming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E8CD55D-E2FA-9C41-9AE4-7CD6BA8A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5454040" y="3006492"/>
              <a:ext cx="324000" cy="35426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20353DC-08FF-754B-AEF5-51E0AD24F5EB}"/>
                </a:ext>
              </a:extLst>
            </p:cNvPr>
            <p:cNvSpPr txBox="1"/>
            <p:nvPr/>
          </p:nvSpPr>
          <p:spPr>
            <a:xfrm>
              <a:off x="4990139" y="3399513"/>
              <a:ext cx="125180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Virtualization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29925E72-FACB-434D-87A2-948FCC3A1E2D}"/>
                </a:ext>
              </a:extLst>
            </p:cNvPr>
            <p:cNvSpPr/>
            <p:nvPr/>
          </p:nvSpPr>
          <p:spPr>
            <a:xfrm>
              <a:off x="3056413" y="4842206"/>
              <a:ext cx="953972" cy="3073979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Edge Computing</a:t>
              </a:r>
            </a:p>
          </p:txBody>
        </p:sp>
        <p:pic>
          <p:nvPicPr>
            <p:cNvPr id="175" name="Picture 174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BA989AAF-260F-864B-B81B-4F991A033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440" y="6523566"/>
              <a:ext cx="334800" cy="33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9E178E-0064-4646-850D-5A400481BB6F}"/>
                </a:ext>
              </a:extLst>
            </p:cNvPr>
            <p:cNvSpPr txBox="1"/>
            <p:nvPr/>
          </p:nvSpPr>
          <p:spPr>
            <a:xfrm>
              <a:off x="3276359" y="6890651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6612A97-1DB8-804A-88C9-F2DE48AF30CD}"/>
                </a:ext>
              </a:extLst>
            </p:cNvPr>
            <p:cNvSpPr txBox="1"/>
            <p:nvPr/>
          </p:nvSpPr>
          <p:spPr>
            <a:xfrm>
              <a:off x="3247506" y="6217209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A1CADB8-D89B-774B-B526-0BF5B2C83B75}"/>
                </a:ext>
              </a:extLst>
            </p:cNvPr>
            <p:cNvGrpSpPr/>
            <p:nvPr/>
          </p:nvGrpSpPr>
          <p:grpSpPr>
            <a:xfrm>
              <a:off x="3388840" y="5864391"/>
              <a:ext cx="288000" cy="288000"/>
              <a:chOff x="5926904" y="2540197"/>
              <a:chExt cx="781814" cy="72000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3041F95-6CF7-2A43-9537-1B37DBD8C42F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419D5AB-1D43-B24A-A606-B26756C0BE2B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4C08913-3539-E64A-9BF0-46E489A79F04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A5242EF-0954-BE4B-868A-46ECE58A2B52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48EE5F7-81B3-8C40-AE6C-8C0A725B126D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E92B3A-051E-594B-9994-4456944DC397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8A43518-6475-344F-B942-53994DEFF4C7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5F853E7-5BF0-4F4A-BAC8-0E5ED04C5942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3366032-349F-2347-A39F-9363D0A30865}"/>
                </a:ext>
              </a:extLst>
            </p:cNvPr>
            <p:cNvSpPr txBox="1"/>
            <p:nvPr/>
          </p:nvSpPr>
          <p:spPr>
            <a:xfrm>
              <a:off x="3274186" y="5614904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9BAB895-606E-BC4D-82A4-852BE158436A}"/>
                </a:ext>
              </a:extLst>
            </p:cNvPr>
            <p:cNvSpPr txBox="1"/>
            <p:nvPr/>
          </p:nvSpPr>
          <p:spPr>
            <a:xfrm>
              <a:off x="14649748" y="8398974"/>
              <a:ext cx="5706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Enterprise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</a:t>
              </a:r>
            </a:p>
          </p:txBody>
        </p:sp>
        <p:pic>
          <p:nvPicPr>
            <p:cNvPr id="212" name="Picture 8" descr="mage result for erp apps symbol">
              <a:extLst>
                <a:ext uri="{FF2B5EF4-FFF2-40B4-BE49-F238E27FC236}">
                  <a16:creationId xmlns:a16="http://schemas.microsoft.com/office/drawing/2014/main" id="{226A3DB9-5F95-464F-AE1B-18FA4A2C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7967917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32D6F70-085A-3648-AA54-7B7856DDF624}"/>
                </a:ext>
              </a:extLst>
            </p:cNvPr>
            <p:cNvSpPr txBox="1"/>
            <p:nvPr/>
          </p:nvSpPr>
          <p:spPr>
            <a:xfrm>
              <a:off x="5029341" y="2680897"/>
              <a:ext cx="117339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Change Data Capture</a:t>
              </a:r>
            </a:p>
          </p:txBody>
        </p:sp>
        <p:pic>
          <p:nvPicPr>
            <p:cNvPr id="220" name="Picture 219" descr="ildergebnis für bucket storage icon">
              <a:extLst>
                <a:ext uri="{FF2B5EF4-FFF2-40B4-BE49-F238E27FC236}">
                  <a16:creationId xmlns:a16="http://schemas.microsoft.com/office/drawing/2014/main" id="{03446C04-C025-8948-9BF8-5BC8A097B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456066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07E11-31C4-9942-9CF2-53F2C968F644}"/>
                </a:ext>
              </a:extLst>
            </p:cNvPr>
            <p:cNvGrpSpPr/>
            <p:nvPr/>
          </p:nvGrpSpPr>
          <p:grpSpPr>
            <a:xfrm>
              <a:off x="9502784" y="4565610"/>
              <a:ext cx="365055" cy="377030"/>
              <a:chOff x="8908817" y="4694920"/>
              <a:chExt cx="365055" cy="377030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DF581D22-278E-B54E-B269-18E265B86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8817" y="4747950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A43A595D-4640-9740-864E-96C508C33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9872" y="4694920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28" name="Picture 227" descr="ildergebnis für bucket storage icon">
              <a:extLst>
                <a:ext uri="{FF2B5EF4-FFF2-40B4-BE49-F238E27FC236}">
                  <a16:creationId xmlns:a16="http://schemas.microsoft.com/office/drawing/2014/main" id="{C7C00CCE-EA8E-5D44-8A6E-61C79B49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847704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D12887-C4D7-B74B-9D96-8A40E0080A25}"/>
                </a:ext>
              </a:extLst>
            </p:cNvPr>
            <p:cNvGrpSpPr/>
            <p:nvPr/>
          </p:nvGrpSpPr>
          <p:grpSpPr>
            <a:xfrm>
              <a:off x="9495206" y="3841981"/>
              <a:ext cx="380211" cy="371978"/>
              <a:chOff x="8901649" y="3971291"/>
              <a:chExt cx="380211" cy="371978"/>
            </a:xfrm>
          </p:grpSpPr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375803C2-E708-3A4C-A26E-A07AB4BEE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1649" y="401926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6F21D1EA-1DBE-384C-83B9-9F2317FC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57860" y="397129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31" name="Picture 230" descr="ildergebnis für bucket storage icon">
              <a:extLst>
                <a:ext uri="{FF2B5EF4-FFF2-40B4-BE49-F238E27FC236}">
                  <a16:creationId xmlns:a16="http://schemas.microsoft.com/office/drawing/2014/main" id="{989B3533-515A-7241-8AD7-78C62AD8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121130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97D571-38BA-A643-B01E-92F4FFA6F4E4}"/>
                </a:ext>
              </a:extLst>
            </p:cNvPr>
            <p:cNvGrpSpPr/>
            <p:nvPr/>
          </p:nvGrpSpPr>
          <p:grpSpPr>
            <a:xfrm>
              <a:off x="9495206" y="3116658"/>
              <a:ext cx="380211" cy="371978"/>
              <a:chOff x="8903897" y="3245968"/>
              <a:chExt cx="380211" cy="371978"/>
            </a:xfrm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F87B2514-2DB6-0C41-8C7C-4F471FCD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3897" y="3293946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1A9EC1B2-7041-F443-ABF3-0D82BADCE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108" y="3245968"/>
                <a:ext cx="324000" cy="324000"/>
              </a:xfrm>
              <a:prstGeom prst="rect">
                <a:avLst/>
              </a:prstGeom>
            </p:spPr>
          </p:pic>
        </p:grpSp>
        <p:sp>
          <p:nvSpPr>
            <p:cNvPr id="236" name="Right Arrow 235">
              <a:extLst>
                <a:ext uri="{FF2B5EF4-FFF2-40B4-BE49-F238E27FC236}">
                  <a16:creationId xmlns:a16="http://schemas.microsoft.com/office/drawing/2014/main" id="{83E2B677-7792-174E-8965-DD3FD85D51F5}"/>
                </a:ext>
              </a:extLst>
            </p:cNvPr>
            <p:cNvSpPr/>
            <p:nvPr/>
          </p:nvSpPr>
          <p:spPr>
            <a:xfrm>
              <a:off x="6441096" y="1488574"/>
              <a:ext cx="7887422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91ECA0D-63E4-F046-9EF6-FE32DA0FE3DD}"/>
                </a:ext>
              </a:extLst>
            </p:cNvPr>
            <p:cNvSpPr txBox="1"/>
            <p:nvPr/>
          </p:nvSpPr>
          <p:spPr>
            <a:xfrm>
              <a:off x="10031305" y="3468012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3C7BA54-2554-954F-8E70-C7D8D0A068C2}"/>
                </a:ext>
              </a:extLst>
            </p:cNvPr>
            <p:cNvSpPr txBox="1"/>
            <p:nvPr/>
          </p:nvSpPr>
          <p:spPr>
            <a:xfrm>
              <a:off x="9569895" y="3544745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33615B1-4862-BD48-8F4C-147F67BC9D83}"/>
                </a:ext>
              </a:extLst>
            </p:cNvPr>
            <p:cNvSpPr txBox="1"/>
            <p:nvPr/>
          </p:nvSpPr>
          <p:spPr>
            <a:xfrm>
              <a:off x="10031305" y="4195343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F67C8F9-0E7D-634A-94D4-C683649BD3B8}"/>
                </a:ext>
              </a:extLst>
            </p:cNvPr>
            <p:cNvSpPr txBox="1"/>
            <p:nvPr/>
          </p:nvSpPr>
          <p:spPr>
            <a:xfrm>
              <a:off x="9569895" y="425936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BECC46A-4311-204E-A8E1-F2115DD6DE9D}"/>
                </a:ext>
              </a:extLst>
            </p:cNvPr>
            <p:cNvSpPr txBox="1"/>
            <p:nvPr/>
          </p:nvSpPr>
          <p:spPr>
            <a:xfrm>
              <a:off x="10031305" y="4898748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2DC02DA-B9D3-7446-A7F2-928B0E527E7F}"/>
                </a:ext>
              </a:extLst>
            </p:cNvPr>
            <p:cNvSpPr txBox="1"/>
            <p:nvPr/>
          </p:nvSpPr>
          <p:spPr>
            <a:xfrm>
              <a:off x="9569895" y="4978486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pic>
          <p:nvPicPr>
            <p:cNvPr id="261" name="Picture 260" descr="ildergebnis für bucket storage icon">
              <a:extLst>
                <a:ext uri="{FF2B5EF4-FFF2-40B4-BE49-F238E27FC236}">
                  <a16:creationId xmlns:a16="http://schemas.microsoft.com/office/drawing/2014/main" id="{D7660714-94D4-BC49-95AA-2AEAC119B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291" y="7283507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E96F3F-93EA-9E41-9595-5B741058CE8A}"/>
                </a:ext>
              </a:extLst>
            </p:cNvPr>
            <p:cNvSpPr txBox="1"/>
            <p:nvPr/>
          </p:nvSpPr>
          <p:spPr>
            <a:xfrm>
              <a:off x="3209850" y="7642682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E3822F4-BC5A-2F49-B798-940284444B81}"/>
                </a:ext>
              </a:extLst>
            </p:cNvPr>
            <p:cNvGrpSpPr/>
            <p:nvPr/>
          </p:nvGrpSpPr>
          <p:grpSpPr>
            <a:xfrm>
              <a:off x="5472040" y="6605219"/>
              <a:ext cx="288000" cy="288000"/>
              <a:chOff x="5926904" y="2540197"/>
              <a:chExt cx="781814" cy="72000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5DD0CB4D-13C3-344F-8686-5FD0AE0C6CC7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ABBFF193-842E-A545-8BE1-580D5561E0A2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C9EB78C-C87D-324B-A6D6-BDED0683885B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A437D26D-387F-A24E-AACC-D482F8783803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9D95302-ABE1-6F40-800E-E282F17C81A1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F05DC60-FA05-DF48-A04E-CF844166A9C3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77A0D0D-D09F-4941-9BFB-594AC875861F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BFE4B8E-3235-5949-8962-392D79006947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9DC32C6-B2D2-8745-99D9-1AC1047DD206}"/>
                </a:ext>
              </a:extLst>
            </p:cNvPr>
            <p:cNvSpPr txBox="1"/>
            <p:nvPr/>
          </p:nvSpPr>
          <p:spPr>
            <a:xfrm>
              <a:off x="5330706" y="6929655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F53B101-A968-304A-87E2-7FD3E129A110}"/>
                </a:ext>
              </a:extLst>
            </p:cNvPr>
            <p:cNvSpPr txBox="1"/>
            <p:nvPr/>
          </p:nvSpPr>
          <p:spPr>
            <a:xfrm>
              <a:off x="5343529" y="4078948"/>
              <a:ext cx="54502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91" name="Right Arrow 290">
              <a:extLst>
                <a:ext uri="{FF2B5EF4-FFF2-40B4-BE49-F238E27FC236}">
                  <a16:creationId xmlns:a16="http://schemas.microsoft.com/office/drawing/2014/main" id="{CEC2B738-3013-8448-BE89-A6BB5EAE6536}"/>
                </a:ext>
              </a:extLst>
            </p:cNvPr>
            <p:cNvSpPr/>
            <p:nvPr/>
          </p:nvSpPr>
          <p:spPr>
            <a:xfrm>
              <a:off x="2297056" y="6695479"/>
              <a:ext cx="733824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2" name="Right Arrow 291">
              <a:extLst>
                <a:ext uri="{FF2B5EF4-FFF2-40B4-BE49-F238E27FC236}">
                  <a16:creationId xmlns:a16="http://schemas.microsoft.com/office/drawing/2014/main" id="{B33CF7C8-C184-6449-BEAA-2CE576257B41}"/>
                </a:ext>
              </a:extLst>
            </p:cNvPr>
            <p:cNvSpPr/>
            <p:nvPr/>
          </p:nvSpPr>
          <p:spPr>
            <a:xfrm>
              <a:off x="4074906" y="670387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920567AB-E78B-D44F-BBED-2776956095E6}"/>
                </a:ext>
              </a:extLst>
            </p:cNvPr>
            <p:cNvSpPr/>
            <p:nvPr/>
          </p:nvSpPr>
          <p:spPr>
            <a:xfrm>
              <a:off x="6486092" y="3566393"/>
              <a:ext cx="85438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5" name="Right Arrow 294">
              <a:extLst>
                <a:ext uri="{FF2B5EF4-FFF2-40B4-BE49-F238E27FC236}">
                  <a16:creationId xmlns:a16="http://schemas.microsoft.com/office/drawing/2014/main" id="{DB708B4B-B4CB-E240-BFBB-C096677580FA}"/>
                </a:ext>
              </a:extLst>
            </p:cNvPr>
            <p:cNvSpPr/>
            <p:nvPr/>
          </p:nvSpPr>
          <p:spPr>
            <a:xfrm rot="10800000">
              <a:off x="6469083" y="5758908"/>
              <a:ext cx="87139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E8D46089-D75C-9646-A206-8F13E1110043}"/>
                </a:ext>
              </a:extLst>
            </p:cNvPr>
            <p:cNvSpPr/>
            <p:nvPr/>
          </p:nvSpPr>
          <p:spPr>
            <a:xfrm>
              <a:off x="6497662" y="5981667"/>
              <a:ext cx="8428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7" name="Right Arrow 296">
              <a:extLst>
                <a:ext uri="{FF2B5EF4-FFF2-40B4-BE49-F238E27FC236}">
                  <a16:creationId xmlns:a16="http://schemas.microsoft.com/office/drawing/2014/main" id="{BF70218A-898F-1644-AC8D-AC54252E6636}"/>
                </a:ext>
              </a:extLst>
            </p:cNvPr>
            <p:cNvSpPr/>
            <p:nvPr/>
          </p:nvSpPr>
          <p:spPr>
            <a:xfrm rot="10800000">
              <a:off x="6469084" y="6994965"/>
              <a:ext cx="87139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8" name="Right Arrow 297">
              <a:extLst>
                <a:ext uri="{FF2B5EF4-FFF2-40B4-BE49-F238E27FC236}">
                  <a16:creationId xmlns:a16="http://schemas.microsoft.com/office/drawing/2014/main" id="{F0F51754-CA7B-B044-97BA-F0B723E51330}"/>
                </a:ext>
              </a:extLst>
            </p:cNvPr>
            <p:cNvSpPr/>
            <p:nvPr/>
          </p:nvSpPr>
          <p:spPr>
            <a:xfrm>
              <a:off x="6487590" y="7228670"/>
              <a:ext cx="85289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9" name="Right Arrow 298">
              <a:extLst>
                <a:ext uri="{FF2B5EF4-FFF2-40B4-BE49-F238E27FC236}">
                  <a16:creationId xmlns:a16="http://schemas.microsoft.com/office/drawing/2014/main" id="{07BF493F-CC08-F34F-A75F-8DD69401C6A4}"/>
                </a:ext>
              </a:extLst>
            </p:cNvPr>
            <p:cNvSpPr/>
            <p:nvPr/>
          </p:nvSpPr>
          <p:spPr>
            <a:xfrm>
              <a:off x="12605371" y="3541274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158CF51B-8DFD-B74B-90DA-8CB14E2F3020}"/>
                </a:ext>
              </a:extLst>
            </p:cNvPr>
            <p:cNvSpPr/>
            <p:nvPr/>
          </p:nvSpPr>
          <p:spPr>
            <a:xfrm>
              <a:off x="3000542" y="211506"/>
              <a:ext cx="3010494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Platform Automation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43515149-AA68-2747-8434-4C55942E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749" y="574134"/>
              <a:ext cx="444655" cy="276200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E830B239-16EA-0947-9C1C-38570F68DEF9}"/>
                </a:ext>
              </a:extLst>
            </p:cNvPr>
            <p:cNvSpPr txBox="1"/>
            <p:nvPr/>
          </p:nvSpPr>
          <p:spPr>
            <a:xfrm>
              <a:off x="5286181" y="893102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Meta Data</a:t>
              </a:r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A864EA59-B46D-364E-81E8-3B967815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4646892" y="550235"/>
              <a:ext cx="324000" cy="324000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BD295FD-53FB-5841-BD3A-1FBD02F7B793}"/>
                </a:ext>
              </a:extLst>
            </p:cNvPr>
            <p:cNvSpPr txBox="1"/>
            <p:nvPr/>
          </p:nvSpPr>
          <p:spPr>
            <a:xfrm>
              <a:off x="4512778" y="904532"/>
              <a:ext cx="5514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Generator</a:t>
              </a:r>
            </a:p>
          </p:txBody>
        </p:sp>
        <p:sp>
          <p:nvSpPr>
            <p:cNvPr id="307" name="Rounded Rectangle 306">
              <a:extLst>
                <a:ext uri="{FF2B5EF4-FFF2-40B4-BE49-F238E27FC236}">
                  <a16:creationId xmlns:a16="http://schemas.microsoft.com/office/drawing/2014/main" id="{51846F02-CC23-D849-B036-F6623849C68A}"/>
                </a:ext>
              </a:extLst>
            </p:cNvPr>
            <p:cNvSpPr/>
            <p:nvPr/>
          </p:nvSpPr>
          <p:spPr>
            <a:xfrm>
              <a:off x="6197090" y="217207"/>
              <a:ext cx="6306446" cy="985988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Governance &amp; Security</a:t>
              </a:r>
            </a:p>
          </p:txBody>
        </p:sp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8816AD75-7D97-0F48-85A8-01924E28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8769086" y="578311"/>
              <a:ext cx="324000" cy="324000"/>
            </a:xfrm>
            <a:prstGeom prst="rect">
              <a:avLst/>
            </a:prstGeom>
          </p:spPr>
        </p:pic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AD3A822-ADFD-5C44-AB31-39CE0BA93EF7}"/>
                </a:ext>
              </a:extLst>
            </p:cNvPr>
            <p:cNvSpPr txBox="1"/>
            <p:nvPr/>
          </p:nvSpPr>
          <p:spPr>
            <a:xfrm>
              <a:off x="8696092" y="992854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Archival</a:t>
              </a:r>
            </a:p>
          </p:txBody>
        </p:sp>
        <p:pic>
          <p:nvPicPr>
            <p:cNvPr id="314" name="Picture 2" descr="Bildergebnis für access management symbol  icon">
              <a:extLst>
                <a:ext uri="{FF2B5EF4-FFF2-40B4-BE49-F238E27FC236}">
                  <a16:creationId xmlns:a16="http://schemas.microsoft.com/office/drawing/2014/main" id="{14DEC7D8-B3F9-244A-8CB4-979DFCB07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6825" y="561795"/>
              <a:ext cx="357033" cy="35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6BA3552-5667-C746-8896-6A3515BC7357}"/>
                </a:ext>
              </a:extLst>
            </p:cNvPr>
            <p:cNvSpPr txBox="1"/>
            <p:nvPr/>
          </p:nvSpPr>
          <p:spPr>
            <a:xfrm>
              <a:off x="9234953" y="992854"/>
              <a:ext cx="7437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Access Mgmt</a:t>
              </a:r>
            </a:p>
          </p:txBody>
        </p:sp>
        <p:pic>
          <p:nvPicPr>
            <p:cNvPr id="316" name="Picture 4" descr="Bildergebnis für data encryption symbol  icon">
              <a:extLst>
                <a:ext uri="{FF2B5EF4-FFF2-40B4-BE49-F238E27FC236}">
                  <a16:creationId xmlns:a16="http://schemas.microsoft.com/office/drawing/2014/main" id="{FE38C999-80F4-BC45-A268-94760B6C9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82" y="537841"/>
              <a:ext cx="404940" cy="40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D969295-CA99-664C-87BC-1F286224BB6D}"/>
                </a:ext>
              </a:extLst>
            </p:cNvPr>
            <p:cNvSpPr txBox="1"/>
            <p:nvPr/>
          </p:nvSpPr>
          <p:spPr>
            <a:xfrm>
              <a:off x="10101344" y="923604"/>
              <a:ext cx="7181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Encryption &amp;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Protection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EBD5E01-443B-AC4A-B01E-685DC8AEA2BB}"/>
                </a:ext>
              </a:extLst>
            </p:cNvPr>
            <p:cNvSpPr txBox="1"/>
            <p:nvPr/>
          </p:nvSpPr>
          <p:spPr>
            <a:xfrm>
              <a:off x="6267328" y="992854"/>
              <a:ext cx="7181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Lineage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FBCCB87-4836-A142-A8E2-A7859F28BDE1}"/>
                </a:ext>
              </a:extLst>
            </p:cNvPr>
            <p:cNvSpPr txBox="1"/>
            <p:nvPr/>
          </p:nvSpPr>
          <p:spPr>
            <a:xfrm>
              <a:off x="3646992" y="930786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21" name="Picture 4" descr="ildergebnis für scheduler symbol">
              <a:extLst>
                <a:ext uri="{FF2B5EF4-FFF2-40B4-BE49-F238E27FC236}">
                  <a16:creationId xmlns:a16="http://schemas.microsoft.com/office/drawing/2014/main" id="{B2976AC1-039F-1745-87EE-F45D7695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2" y="514437"/>
              <a:ext cx="396280" cy="39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1BC0F74F-723F-EC49-9344-8F28FD5E7E4C}"/>
                </a:ext>
              </a:extLst>
            </p:cNvPr>
            <p:cNvGrpSpPr/>
            <p:nvPr/>
          </p:nvGrpSpPr>
          <p:grpSpPr>
            <a:xfrm>
              <a:off x="3100842" y="549253"/>
              <a:ext cx="370384" cy="336487"/>
              <a:chOff x="7294139" y="2532705"/>
              <a:chExt cx="799251" cy="720000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B5CA4A2-1D54-E347-AEBE-BE32009449F8}"/>
                  </a:ext>
                </a:extLst>
              </p:cNvPr>
              <p:cNvSpPr/>
              <p:nvPr/>
            </p:nvSpPr>
            <p:spPr>
              <a:xfrm>
                <a:off x="7352248" y="2532705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D09D44D0-A25A-604E-9783-1AEB40723689}"/>
                  </a:ext>
                </a:extLst>
              </p:cNvPr>
              <p:cNvSpPr/>
              <p:nvPr/>
            </p:nvSpPr>
            <p:spPr>
              <a:xfrm>
                <a:off x="7294139" y="2667296"/>
                <a:ext cx="799251" cy="472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F68B8F6A-DD66-C241-AF7F-BAE21B03D5C2}"/>
                  </a:ext>
                </a:extLst>
              </p:cNvPr>
              <p:cNvCxnSpPr/>
              <p:nvPr/>
            </p:nvCxnSpPr>
            <p:spPr>
              <a:xfrm flipV="1">
                <a:off x="7460308" y="2915295"/>
                <a:ext cx="456550" cy="1628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79">
                <a:extLst>
                  <a:ext uri="{FF2B5EF4-FFF2-40B4-BE49-F238E27FC236}">
                    <a16:creationId xmlns:a16="http://schemas.microsoft.com/office/drawing/2014/main" id="{B52434AA-085D-2443-BDCA-6301D24C5535}"/>
                  </a:ext>
                </a:extLst>
              </p:cNvPr>
              <p:cNvCxnSpPr/>
              <p:nvPr/>
            </p:nvCxnSpPr>
            <p:spPr>
              <a:xfrm flipV="1">
                <a:off x="7478056" y="2716095"/>
                <a:ext cx="409936" cy="212674"/>
              </a:xfrm>
              <a:prstGeom prst="curvedConnector3">
                <a:avLst>
                  <a:gd name="adj1" fmla="val 50001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79">
                <a:extLst>
                  <a:ext uri="{FF2B5EF4-FFF2-40B4-BE49-F238E27FC236}">
                    <a16:creationId xmlns:a16="http://schemas.microsoft.com/office/drawing/2014/main" id="{0DA7027F-076D-294C-A6BF-AF7787EA1EAF}"/>
                  </a:ext>
                </a:extLst>
              </p:cNvPr>
              <p:cNvCxnSpPr/>
              <p:nvPr/>
            </p:nvCxnSpPr>
            <p:spPr>
              <a:xfrm>
                <a:off x="7489858" y="2931575"/>
                <a:ext cx="391593" cy="179610"/>
              </a:xfrm>
              <a:prstGeom prst="curvedConnector3">
                <a:avLst>
                  <a:gd name="adj1" fmla="val 55912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F8AD1509-290A-694F-8AB4-A680978376EC}"/>
                </a:ext>
              </a:extLst>
            </p:cNvPr>
            <p:cNvSpPr txBox="1"/>
            <p:nvPr/>
          </p:nvSpPr>
          <p:spPr>
            <a:xfrm>
              <a:off x="3105109" y="929143"/>
              <a:ext cx="4296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Handler</a:t>
              </a:r>
            </a:p>
          </p:txBody>
        </p:sp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4BDEEBE3-7E0F-504C-BAD8-4CA07120ACEB}"/>
                </a:ext>
              </a:extLst>
            </p:cNvPr>
            <p:cNvSpPr/>
            <p:nvPr/>
          </p:nvSpPr>
          <p:spPr>
            <a:xfrm rot="10800000">
              <a:off x="2297058" y="3400011"/>
              <a:ext cx="2511566" cy="173985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EA2C0467-E8A5-E34F-873F-A3E51ACACE68}"/>
                </a:ext>
              </a:extLst>
            </p:cNvPr>
            <p:cNvSpPr/>
            <p:nvPr/>
          </p:nvSpPr>
          <p:spPr>
            <a:xfrm rot="10800000">
              <a:off x="2290322" y="6394011"/>
              <a:ext cx="71602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11307C1E-40F2-A04D-801B-C375D8C5C137}"/>
                </a:ext>
              </a:extLst>
            </p:cNvPr>
            <p:cNvSpPr/>
            <p:nvPr/>
          </p:nvSpPr>
          <p:spPr>
            <a:xfrm rot="10800000">
              <a:off x="4050360" y="640139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54F82DC-54FC-8D41-946B-E9B87B30FEC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94" y="2963552"/>
              <a:ext cx="2808000" cy="1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9A21D35-4B0F-BA4F-A194-BD4844B16C7B}"/>
                </a:ext>
              </a:extLst>
            </p:cNvPr>
            <p:cNvSpPr txBox="1"/>
            <p:nvPr/>
          </p:nvSpPr>
          <p:spPr>
            <a:xfrm rot="16200000">
              <a:off x="8842880" y="2422933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Sandbox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Zone</a:t>
              </a:r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92A8275-FCA3-D04B-B7B7-6F1ACDCC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2394519"/>
              <a:ext cx="463653" cy="288000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AAC0C56-E7F4-D548-8CBA-F58AC5EB1396}"/>
                </a:ext>
              </a:extLst>
            </p:cNvPr>
            <p:cNvSpPr txBox="1"/>
            <p:nvPr/>
          </p:nvSpPr>
          <p:spPr>
            <a:xfrm>
              <a:off x="11037048" y="271797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42" name="Picture 241" descr="ildergebnis für bucket storage icon">
              <a:extLst>
                <a:ext uri="{FF2B5EF4-FFF2-40B4-BE49-F238E27FC236}">
                  <a16:creationId xmlns:a16="http://schemas.microsoft.com/office/drawing/2014/main" id="{3DCF4C22-F403-034C-AC00-574C2F9A5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233514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6DEEDBC-3BDC-A94B-A6A8-0363719328B6}"/>
                </a:ext>
              </a:extLst>
            </p:cNvPr>
            <p:cNvSpPr txBox="1"/>
            <p:nvPr/>
          </p:nvSpPr>
          <p:spPr>
            <a:xfrm>
              <a:off x="10031305" y="2682030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7EA670B-2DE9-814F-BD00-B9CB3737E1AD}"/>
                </a:ext>
              </a:extLst>
            </p:cNvPr>
            <p:cNvSpPr txBox="1"/>
            <p:nvPr/>
          </p:nvSpPr>
          <p:spPr>
            <a:xfrm>
              <a:off x="9569895" y="272689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C98808D1-701F-7D40-B839-B9D17D9613CC}"/>
                </a:ext>
              </a:extLst>
            </p:cNvPr>
            <p:cNvSpPr/>
            <p:nvPr/>
          </p:nvSpPr>
          <p:spPr>
            <a:xfrm>
              <a:off x="391886" y="438515"/>
              <a:ext cx="1858462" cy="8707583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Sources</a:t>
              </a: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2EF1BEE-B6C2-2442-BBAB-354D12F2837D}"/>
                </a:ext>
              </a:extLst>
            </p:cNvPr>
            <p:cNvSpPr txBox="1"/>
            <p:nvPr/>
          </p:nvSpPr>
          <p:spPr>
            <a:xfrm flipH="1">
              <a:off x="1519345" y="2328766"/>
              <a:ext cx="5370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Extract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B51CCD4-1EA7-2545-B315-9DA134BC8712}"/>
                </a:ext>
              </a:extLst>
            </p:cNvPr>
            <p:cNvSpPr txBox="1"/>
            <p:nvPr/>
          </p:nvSpPr>
          <p:spPr>
            <a:xfrm flipH="1">
              <a:off x="1606027" y="1575154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9BBF715-182A-C04A-B279-31136C96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5197" y="1118301"/>
              <a:ext cx="429605" cy="41535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686EAA45-ECF5-9941-A171-99E19DAA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653" y="7454902"/>
              <a:ext cx="432000" cy="292310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1D22B56-5A8F-5844-A279-6471573DD711}"/>
                </a:ext>
              </a:extLst>
            </p:cNvPr>
            <p:cNvSpPr txBox="1"/>
            <p:nvPr/>
          </p:nvSpPr>
          <p:spPr>
            <a:xfrm flipH="1">
              <a:off x="1497175" y="7777686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62B9224A-A177-F049-88B6-3C8C965D22C0}"/>
                </a:ext>
              </a:extLst>
            </p:cNvPr>
            <p:cNvSpPr txBox="1"/>
            <p:nvPr/>
          </p:nvSpPr>
          <p:spPr>
            <a:xfrm flipH="1">
              <a:off x="1593631" y="7125171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52B08C24-46D3-5548-B0A0-24DD952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0477" y="6685860"/>
              <a:ext cx="406566" cy="406566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E032C1D-850B-6346-8CA3-C6286E3BB55B}"/>
                </a:ext>
              </a:extLst>
            </p:cNvPr>
            <p:cNvSpPr txBox="1"/>
            <p:nvPr/>
          </p:nvSpPr>
          <p:spPr>
            <a:xfrm>
              <a:off x="649484" y="4230255"/>
              <a:ext cx="3718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Mobile</a:t>
              </a:r>
            </a:p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Device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5A5AA1B-906B-E441-B73E-A48E45F6953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V="1">
              <a:off x="1321117" y="986206"/>
              <a:ext cx="33290" cy="81598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" name="Picture 32" descr="ildergebnis für robot arm symbol">
              <a:extLst>
                <a:ext uri="{FF2B5EF4-FFF2-40B4-BE49-F238E27FC236}">
                  <a16:creationId xmlns:a16="http://schemas.microsoft.com/office/drawing/2014/main" id="{7C5EEB00-3EAF-6B4F-BC28-3E7D24078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9" y="4689723"/>
              <a:ext cx="390144" cy="39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5F801E7-50E4-244A-AB8A-3690F5F2BC8F}"/>
                </a:ext>
              </a:extLst>
            </p:cNvPr>
            <p:cNvSpPr txBox="1"/>
            <p:nvPr/>
          </p:nvSpPr>
          <p:spPr>
            <a:xfrm>
              <a:off x="396696" y="5168727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Robot</a:t>
              </a:r>
            </a:p>
          </p:txBody>
        </p:sp>
        <p:pic>
          <p:nvPicPr>
            <p:cNvPr id="278" name="Picture 34" descr="ildergebnis für windpark symbol">
              <a:extLst>
                <a:ext uri="{FF2B5EF4-FFF2-40B4-BE49-F238E27FC236}">
                  <a16:creationId xmlns:a16="http://schemas.microsoft.com/office/drawing/2014/main" id="{3E59316C-B99B-BC4F-AF32-3233B5CCD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37" y="5389419"/>
              <a:ext cx="455168" cy="45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5DD88B0-4139-9840-A13A-732C13B42480}"/>
                </a:ext>
              </a:extLst>
            </p:cNvPr>
            <p:cNvSpPr txBox="1"/>
            <p:nvPr/>
          </p:nvSpPr>
          <p:spPr>
            <a:xfrm>
              <a:off x="396696" y="5917533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Wind park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46FC329-898D-6748-8868-E37E4377CB7B}"/>
                </a:ext>
              </a:extLst>
            </p:cNvPr>
            <p:cNvSpPr txBox="1"/>
            <p:nvPr/>
          </p:nvSpPr>
          <p:spPr>
            <a:xfrm flipH="1">
              <a:off x="1402615" y="8648676"/>
              <a:ext cx="7428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Message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16E0998-F29E-AB43-A763-B05B0089E53A}"/>
                </a:ext>
              </a:extLst>
            </p:cNvPr>
            <p:cNvSpPr/>
            <p:nvPr/>
          </p:nvSpPr>
          <p:spPr>
            <a:xfrm>
              <a:off x="1558670" y="845156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Bulk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3C20EC3-5573-0145-B477-910709A7B2AC}"/>
                </a:ext>
              </a:extLst>
            </p:cNvPr>
            <p:cNvSpPr/>
            <p:nvPr/>
          </p:nvSpPr>
          <p:spPr>
            <a:xfrm>
              <a:off x="1488904" y="5493548"/>
              <a:ext cx="6174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n-US" sz="900" b="1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5C7DB0B-EA7C-2542-920D-3F527DE6AC7E}"/>
                </a:ext>
              </a:extLst>
            </p:cNvPr>
            <p:cNvCxnSpPr/>
            <p:nvPr/>
          </p:nvCxnSpPr>
          <p:spPr>
            <a:xfrm>
              <a:off x="1347167" y="4315064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2EBA164-11F1-5D4A-8194-152EAEFCB0F3}"/>
                </a:ext>
              </a:extLst>
            </p:cNvPr>
            <p:cNvCxnSpPr/>
            <p:nvPr/>
          </p:nvCxnSpPr>
          <p:spPr>
            <a:xfrm>
              <a:off x="1350520" y="5456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3616FAB-0745-9A47-8180-B3E969F24F9F}"/>
                </a:ext>
              </a:extLst>
            </p:cNvPr>
            <p:cNvSpPr/>
            <p:nvPr/>
          </p:nvSpPr>
          <p:spPr>
            <a:xfrm>
              <a:off x="1441467" y="4349743"/>
              <a:ext cx="67528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Service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34" name="Picture 26" descr="ildergebnis für smart city symbol">
              <a:extLst>
                <a:ext uri="{FF2B5EF4-FFF2-40B4-BE49-F238E27FC236}">
                  <a16:creationId xmlns:a16="http://schemas.microsoft.com/office/drawing/2014/main" id="{C42967CD-C016-F045-B826-F049FBB4D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1" y="6172042"/>
              <a:ext cx="723900" cy="7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5" name="Picture 44" descr="ildergebnis für twitter symbol">
              <a:extLst>
                <a:ext uri="{FF2B5EF4-FFF2-40B4-BE49-F238E27FC236}">
                  <a16:creationId xmlns:a16="http://schemas.microsoft.com/office/drawing/2014/main" id="{D9262EE9-E5AD-BB42-9A7B-4005E3C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39" y="8189451"/>
              <a:ext cx="442164" cy="44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B73F41-D987-6D43-ACB0-C3365C77E197}"/>
                </a:ext>
              </a:extLst>
            </p:cNvPr>
            <p:cNvSpPr txBox="1"/>
            <p:nvPr/>
          </p:nvSpPr>
          <p:spPr>
            <a:xfrm>
              <a:off x="561661" y="8716699"/>
              <a:ext cx="6171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Social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Media</a:t>
              </a:r>
            </a:p>
          </p:txBody>
        </p:sp>
        <p:pic>
          <p:nvPicPr>
            <p:cNvPr id="337" name="Picture 2" descr="ildergebnis für mobile app symbol">
              <a:extLst>
                <a:ext uri="{FF2B5EF4-FFF2-40B4-BE49-F238E27FC236}">
                  <a16:creationId xmlns:a16="http://schemas.microsoft.com/office/drawing/2014/main" id="{24388300-C7D1-954B-953B-7A48960A6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3" y="3754582"/>
              <a:ext cx="422332" cy="422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649D8483-A8AC-8845-A8C9-F638E57CF00E}"/>
                </a:ext>
              </a:extLst>
            </p:cNvPr>
            <p:cNvSpPr txBox="1"/>
            <p:nvPr/>
          </p:nvSpPr>
          <p:spPr>
            <a:xfrm>
              <a:off x="565651" y="6938092"/>
              <a:ext cx="6091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Smart City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Sensor</a:t>
              </a:r>
            </a:p>
          </p:txBody>
        </p:sp>
        <p:pic>
          <p:nvPicPr>
            <p:cNvPr id="341" name="Picture 48" descr="ildergebnis für stock market  symbol">
              <a:extLst>
                <a:ext uri="{FF2B5EF4-FFF2-40B4-BE49-F238E27FC236}">
                  <a16:creationId xmlns:a16="http://schemas.microsoft.com/office/drawing/2014/main" id="{FAC6C131-B271-034A-925C-B60DBF47C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5" y="7344861"/>
              <a:ext cx="520192" cy="52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E11F48F-26F2-4C45-B9F8-634A31176860}"/>
                </a:ext>
              </a:extLst>
            </p:cNvPr>
            <p:cNvSpPr txBox="1"/>
            <p:nvPr/>
          </p:nvSpPr>
          <p:spPr>
            <a:xfrm>
              <a:off x="422096" y="7914520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Market Feed</a:t>
              </a:r>
            </a:p>
          </p:txBody>
        </p:sp>
        <p:pic>
          <p:nvPicPr>
            <p:cNvPr id="345" name="Picture 6" descr="Bildergebnis für icon disk">
              <a:extLst>
                <a:ext uri="{FF2B5EF4-FFF2-40B4-BE49-F238E27FC236}">
                  <a16:creationId xmlns:a16="http://schemas.microsoft.com/office/drawing/2014/main" id="{34154267-260E-1F48-9DCD-D8AFD3F50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261" y="2762893"/>
              <a:ext cx="557906" cy="55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8174E82D-C5BA-074A-A3ED-DB96AE83922E}"/>
                </a:ext>
              </a:extLst>
            </p:cNvPr>
            <p:cNvSpPr txBox="1"/>
            <p:nvPr/>
          </p:nvSpPr>
          <p:spPr>
            <a:xfrm flipH="1">
              <a:off x="1530422" y="3369094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Disk</a:t>
              </a:r>
            </a:p>
          </p:txBody>
        </p: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315D3B8-BF24-6045-A487-A7F4E5365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7073" y="1850292"/>
              <a:ext cx="428197" cy="428197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52EC8D8-64C0-914F-97BA-5AF8BBBC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086" y="2028941"/>
              <a:ext cx="203386" cy="203386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092BB0B-4F08-AB40-B336-6D07DBEFEA70}"/>
                </a:ext>
              </a:extLst>
            </p:cNvPr>
            <p:cNvSpPr txBox="1"/>
            <p:nvPr/>
          </p:nvSpPr>
          <p:spPr>
            <a:xfrm flipH="1">
              <a:off x="1414362" y="5070895"/>
              <a:ext cx="76435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/ Service</a:t>
              </a:r>
            </a:p>
          </p:txBody>
        </p:sp>
        <p:pic>
          <p:nvPicPr>
            <p:cNvPr id="350" name="Picture 12" descr="hnliches Foto">
              <a:extLst>
                <a:ext uri="{FF2B5EF4-FFF2-40B4-BE49-F238E27FC236}">
                  <a16:creationId xmlns:a16="http://schemas.microsoft.com/office/drawing/2014/main" id="{D69F4BE8-64E0-8947-A8E3-E5F4C3B1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42" y="7295855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6F87CD7-698B-D94A-9940-064AAAD04C61}"/>
                </a:ext>
              </a:extLst>
            </p:cNvPr>
            <p:cNvSpPr txBox="1"/>
            <p:nvPr/>
          </p:nvSpPr>
          <p:spPr>
            <a:xfrm>
              <a:off x="5266586" y="7625790"/>
              <a:ext cx="6989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Gateway</a:t>
              </a:r>
            </a:p>
          </p:txBody>
        </p:sp>
        <p:pic>
          <p:nvPicPr>
            <p:cNvPr id="352" name="Picture 16" descr="Image result for message  logo icon">
              <a:extLst>
                <a:ext uri="{FF2B5EF4-FFF2-40B4-BE49-F238E27FC236}">
                  <a16:creationId xmlns:a16="http://schemas.microsoft.com/office/drawing/2014/main" id="{5EA60FA5-0A48-BC42-B88B-1A83EF0E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357" y="8183995"/>
              <a:ext cx="457462" cy="45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2" descr="hnliches Foto">
              <a:extLst>
                <a:ext uri="{FF2B5EF4-FFF2-40B4-BE49-F238E27FC236}">
                  <a16:creationId xmlns:a16="http://schemas.microsoft.com/office/drawing/2014/main" id="{7297909A-ADCB-5D46-B856-636F69C7A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41" y="4697471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4" name="Picture 353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2F394F16-1152-D74B-AB67-38C7CAD43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2284208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4" descr="Related image">
              <a:extLst>
                <a:ext uri="{FF2B5EF4-FFF2-40B4-BE49-F238E27FC236}">
                  <a16:creationId xmlns:a16="http://schemas.microsoft.com/office/drawing/2014/main" id="{9E9292C2-AE88-894D-9FF0-6AE53FF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77" y="2695478"/>
              <a:ext cx="277399" cy="31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6303ED0-D76F-CE45-B1F9-460809DF5135}"/>
                </a:ext>
              </a:extLst>
            </p:cNvPr>
            <p:cNvSpPr txBox="1"/>
            <p:nvPr/>
          </p:nvSpPr>
          <p:spPr>
            <a:xfrm>
              <a:off x="508564" y="3034673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eCommerce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Shop</a:t>
              </a:r>
            </a:p>
          </p:txBody>
        </p:sp>
        <p:pic>
          <p:nvPicPr>
            <p:cNvPr id="355" name="Picture 24" descr="Image result for warehouse management system icon logo">
              <a:extLst>
                <a:ext uri="{FF2B5EF4-FFF2-40B4-BE49-F238E27FC236}">
                  <a16:creationId xmlns:a16="http://schemas.microsoft.com/office/drawing/2014/main" id="{CEDF8ED2-FD02-9748-8B74-2C2E85FA3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79" y="1857993"/>
              <a:ext cx="390806" cy="33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5A2402D-8704-374E-B4B3-1368BA812D8B}"/>
                </a:ext>
              </a:extLst>
            </p:cNvPr>
            <p:cNvSpPr txBox="1"/>
            <p:nvPr/>
          </p:nvSpPr>
          <p:spPr>
            <a:xfrm>
              <a:off x="486122" y="2240951"/>
              <a:ext cx="70532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Warehouse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</p:txBody>
        </p:sp>
        <p:pic>
          <p:nvPicPr>
            <p:cNvPr id="357" name="Picture 6" descr="Image result for customer relationship management icon logo">
              <a:extLst>
                <a:ext uri="{FF2B5EF4-FFF2-40B4-BE49-F238E27FC236}">
                  <a16:creationId xmlns:a16="http://schemas.microsoft.com/office/drawing/2014/main" id="{4E6329F8-51AB-BB4A-BF87-FC84650DD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22" y="1196081"/>
              <a:ext cx="379121" cy="42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366C708-C2AA-C543-ADE1-F2D3E734BC40}"/>
                </a:ext>
              </a:extLst>
            </p:cNvPr>
            <p:cNvSpPr txBox="1"/>
            <p:nvPr/>
          </p:nvSpPr>
          <p:spPr>
            <a:xfrm>
              <a:off x="486122" y="1620974"/>
              <a:ext cx="70532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CRM</a:t>
              </a:r>
            </a:p>
          </p:txBody>
        </p:sp>
        <p:pic>
          <p:nvPicPr>
            <p:cNvPr id="366" name="Picture 12" descr="Image result for ecommerce icon logo">
              <a:extLst>
                <a:ext uri="{FF2B5EF4-FFF2-40B4-BE49-F238E27FC236}">
                  <a16:creationId xmlns:a16="http://schemas.microsoft.com/office/drawing/2014/main" id="{C6BD1D4E-6BA9-AA4D-9F07-9C043E64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67" y="2631448"/>
              <a:ext cx="353631" cy="35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Right Arrow 225">
              <a:extLst>
                <a:ext uri="{FF2B5EF4-FFF2-40B4-BE49-F238E27FC236}">
                  <a16:creationId xmlns:a16="http://schemas.microsoft.com/office/drawing/2014/main" id="{9103D30A-C76B-0044-9731-C29C424DFE8E}"/>
                </a:ext>
              </a:extLst>
            </p:cNvPr>
            <p:cNvSpPr/>
            <p:nvPr/>
          </p:nvSpPr>
          <p:spPr>
            <a:xfrm rot="10800000">
              <a:off x="6461381" y="3318097"/>
              <a:ext cx="879101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DDC1B5D2-D343-364B-A9A7-E80C8455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843" y="3684483"/>
              <a:ext cx="432000" cy="292310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CB8A818-E217-8E41-808C-A138578FAC6D}"/>
                </a:ext>
              </a:extLst>
            </p:cNvPr>
            <p:cNvSpPr txBox="1"/>
            <p:nvPr/>
          </p:nvSpPr>
          <p:spPr>
            <a:xfrm flipH="1">
              <a:off x="1517365" y="4007267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DE41D63-9095-714E-90C0-08128C4075A9}"/>
                </a:ext>
              </a:extLst>
            </p:cNvPr>
            <p:cNvSpPr txBox="1"/>
            <p:nvPr/>
          </p:nvSpPr>
          <p:spPr>
            <a:xfrm>
              <a:off x="5237732" y="4839508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60" name="Picture 359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C6B98DFF-7A99-CF4E-A864-3C9671674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5867804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8DEA5CD0-673D-FE42-AB69-0F776BC4037B}"/>
                </a:ext>
              </a:extLst>
            </p:cNvPr>
            <p:cNvSpPr txBox="1"/>
            <p:nvPr/>
          </p:nvSpPr>
          <p:spPr>
            <a:xfrm>
              <a:off x="5170405" y="6249571"/>
              <a:ext cx="89127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Message Broker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49730C35-3B01-F141-9805-B0821B3C9C32}"/>
                </a:ext>
              </a:extLst>
            </p:cNvPr>
            <p:cNvSpPr txBox="1"/>
            <p:nvPr/>
          </p:nvSpPr>
          <p:spPr>
            <a:xfrm>
              <a:off x="7585030" y="4265721"/>
              <a:ext cx="84638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Transformation</a:t>
              </a:r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F9D3F1D4-6183-D449-8613-EA352D6C7416}"/>
                </a:ext>
              </a:extLst>
            </p:cNvPr>
            <p:cNvSpPr/>
            <p:nvPr/>
          </p:nvSpPr>
          <p:spPr>
            <a:xfrm>
              <a:off x="7403029" y="6702785"/>
              <a:ext cx="5094620" cy="1040400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Modern Apps (Microservice)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90AE05E2-35AA-C14D-A6E9-9D5468C73062}"/>
                </a:ext>
              </a:extLst>
            </p:cNvPr>
            <p:cNvSpPr txBox="1"/>
            <p:nvPr/>
          </p:nvSpPr>
          <p:spPr>
            <a:xfrm>
              <a:off x="9774394" y="7462088"/>
              <a:ext cx="25006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E1CEA90-4351-B74D-89EC-4C6805EE8BDD}"/>
                </a:ext>
              </a:extLst>
            </p:cNvPr>
            <p:cNvSpPr txBox="1"/>
            <p:nvPr/>
          </p:nvSpPr>
          <p:spPr>
            <a:xfrm>
              <a:off x="11999116" y="7488268"/>
              <a:ext cx="19236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</a:t>
              </a:r>
            </a:p>
          </p:txBody>
        </p:sp>
        <p:sp>
          <p:nvSpPr>
            <p:cNvPr id="398" name="Rounded Rectangle 397">
              <a:extLst>
                <a:ext uri="{FF2B5EF4-FFF2-40B4-BE49-F238E27FC236}">
                  <a16:creationId xmlns:a16="http://schemas.microsoft.com/office/drawing/2014/main" id="{CF21B2B7-866B-E242-AA01-ED576793F315}"/>
                </a:ext>
              </a:extLst>
            </p:cNvPr>
            <p:cNvSpPr/>
            <p:nvPr/>
          </p:nvSpPr>
          <p:spPr>
            <a:xfrm>
              <a:off x="7403030" y="5390839"/>
              <a:ext cx="5094620" cy="1041362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Stream Analytics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02354A1-72F5-F64C-A7CF-D28BCCF9CA5B}"/>
                </a:ext>
              </a:extLst>
            </p:cNvPr>
            <p:cNvSpPr txBox="1"/>
            <p:nvPr/>
          </p:nvSpPr>
          <p:spPr>
            <a:xfrm>
              <a:off x="7727700" y="6147263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AC9797A-DBFE-8841-905F-4947DA7CB5A1}"/>
                </a:ext>
              </a:extLst>
            </p:cNvPr>
            <p:cNvSpPr txBox="1"/>
            <p:nvPr/>
          </p:nvSpPr>
          <p:spPr>
            <a:xfrm>
              <a:off x="9348463" y="6133974"/>
              <a:ext cx="28212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State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BD841348-F04A-4E46-8D91-6B743B2F5AD4}"/>
                </a:ext>
              </a:extLst>
            </p:cNvPr>
            <p:cNvSpPr txBox="1"/>
            <p:nvPr/>
          </p:nvSpPr>
          <p:spPr>
            <a:xfrm>
              <a:off x="11816374" y="613831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402" name="Picture 2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2E754F7C-AE12-674B-A3C9-6B45DF5FA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917" y="5748782"/>
              <a:ext cx="362528" cy="3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E1AB380-089B-EC40-9583-567D6F973ECC}"/>
                </a:ext>
              </a:extLst>
            </p:cNvPr>
            <p:cNvSpPr txBox="1"/>
            <p:nvPr/>
          </p:nvSpPr>
          <p:spPr>
            <a:xfrm>
              <a:off x="9919987" y="6134206"/>
              <a:ext cx="3975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Models</a:t>
              </a:r>
            </a:p>
          </p:txBody>
        </p:sp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916DCD2E-4282-CE45-923D-D4ADD2B0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743" y="5777427"/>
              <a:ext cx="463653" cy="28800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D8863CA-9D05-9B4F-85FC-EBE9FD20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334" y="5784742"/>
              <a:ext cx="463653" cy="288000"/>
            </a:xfrm>
            <a:prstGeom prst="rect">
              <a:avLst/>
            </a:prstGeom>
          </p:spPr>
        </p:pic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3A6460-4BA3-0248-B6B7-E3E76E7EAE8F}"/>
                </a:ext>
              </a:extLst>
            </p:cNvPr>
            <p:cNvSpPr txBox="1"/>
            <p:nvPr/>
          </p:nvSpPr>
          <p:spPr>
            <a:xfrm>
              <a:off x="10533870" y="6139935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Results</a:t>
              </a:r>
            </a:p>
          </p:txBody>
        </p:sp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FD651A8-E62C-AF45-BB76-E9B6A2084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7217" y="5784742"/>
              <a:ext cx="463653" cy="288000"/>
            </a:xfrm>
            <a:prstGeom prst="rect">
              <a:avLst/>
            </a:prstGeom>
          </p:spPr>
        </p:pic>
        <p:pic>
          <p:nvPicPr>
            <p:cNvPr id="408" name="Picture 12" descr="hnliches Foto">
              <a:extLst>
                <a:ext uri="{FF2B5EF4-FFF2-40B4-BE49-F238E27FC236}">
                  <a16:creationId xmlns:a16="http://schemas.microsoft.com/office/drawing/2014/main" id="{2BF05F12-CFB6-1545-9D69-4366FE378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577011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12" descr="hnliches Foto">
              <a:extLst>
                <a:ext uri="{FF2B5EF4-FFF2-40B4-BE49-F238E27FC236}">
                  <a16:creationId xmlns:a16="http://schemas.microsoft.com/office/drawing/2014/main" id="{9A3138A8-F4E4-374B-9B9B-FCA9CA48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7071895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37D437F4-25EB-734D-9FF1-0124938E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620" y="7094784"/>
              <a:ext cx="463653" cy="288000"/>
            </a:xfrm>
            <a:prstGeom prst="rect">
              <a:avLst/>
            </a:prstGeom>
          </p:spPr>
        </p:pic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B509E05-2582-814B-AA3A-DAA32162ED38}"/>
                </a:ext>
              </a:extLst>
            </p:cNvPr>
            <p:cNvSpPr txBox="1"/>
            <p:nvPr/>
          </p:nvSpPr>
          <p:spPr>
            <a:xfrm>
              <a:off x="10357756" y="7428318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Materialized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Views</a:t>
              </a:r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F046EA0C-C2A1-1C4C-9E39-1B9B40D3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6413" y="7090527"/>
              <a:ext cx="463653" cy="288000"/>
            </a:xfrm>
            <a:prstGeom prst="rect">
              <a:avLst/>
            </a:prstGeom>
          </p:spPr>
        </p:pic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3A6B9F9-4CEA-6E46-9BBB-692B617F02A4}"/>
                </a:ext>
              </a:extLst>
            </p:cNvPr>
            <p:cNvSpPr txBox="1"/>
            <p:nvPr/>
          </p:nvSpPr>
          <p:spPr>
            <a:xfrm>
              <a:off x="5285822" y="5623032"/>
              <a:ext cx="66043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Bus</a:t>
              </a:r>
            </a:p>
          </p:txBody>
        </p:sp>
        <p:pic>
          <p:nvPicPr>
            <p:cNvPr id="417" name="Picture 416" descr="usiness Parallel Tasks icon">
              <a:extLst>
                <a:ext uri="{FF2B5EF4-FFF2-40B4-BE49-F238E27FC236}">
                  <a16:creationId xmlns:a16="http://schemas.microsoft.com/office/drawing/2014/main" id="{A755305C-729D-094C-B7B6-096AF9C24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4477674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30" descr="Bildergebnis für data transformation icon">
              <a:extLst>
                <a:ext uri="{FF2B5EF4-FFF2-40B4-BE49-F238E27FC236}">
                  <a16:creationId xmlns:a16="http://schemas.microsoft.com/office/drawing/2014/main" id="{4133D8B7-C422-CE46-BE1B-60EF1BC7C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080" y="3806473"/>
              <a:ext cx="430286" cy="43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sb icon">
              <a:extLst>
                <a:ext uri="{FF2B5EF4-FFF2-40B4-BE49-F238E27FC236}">
                  <a16:creationId xmlns:a16="http://schemas.microsoft.com/office/drawing/2014/main" id="{0FA48E24-5802-4743-A196-6492AB6E6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015" y="5204314"/>
              <a:ext cx="398050" cy="39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data pipeline icon">
              <a:extLst>
                <a:ext uri="{FF2B5EF4-FFF2-40B4-BE49-F238E27FC236}">
                  <a16:creationId xmlns:a16="http://schemas.microsoft.com/office/drawing/2014/main" id="{A645A0E0-76B0-8B45-A4BB-38B71B7A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55" y="374826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6E7260F-E469-B443-9139-208389E7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4681959"/>
              <a:ext cx="463653" cy="2880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60455EC-F6DD-DF4E-8BC9-A2F5E97E1F91}"/>
                </a:ext>
              </a:extLst>
            </p:cNvPr>
            <p:cNvSpPr txBox="1"/>
            <p:nvPr/>
          </p:nvSpPr>
          <p:spPr>
            <a:xfrm>
              <a:off x="11037048" y="499540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5295C8A-8899-A54B-99A5-F0224813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895977"/>
              <a:ext cx="463653" cy="288000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709550-B8B9-6941-AC10-F43EDAA23830}"/>
                </a:ext>
              </a:extLst>
            </p:cNvPr>
            <p:cNvSpPr txBox="1"/>
            <p:nvPr/>
          </p:nvSpPr>
          <p:spPr>
            <a:xfrm>
              <a:off x="11037048" y="4219432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A6F90DE-457E-BA4B-A2D1-EABA4C380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327" y="2317777"/>
              <a:ext cx="0" cy="28579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6" descr="Image result for data pipeline icon">
              <a:extLst>
                <a:ext uri="{FF2B5EF4-FFF2-40B4-BE49-F238E27FC236}">
                  <a16:creationId xmlns:a16="http://schemas.microsoft.com/office/drawing/2014/main" id="{7B77CE58-62F5-774D-A195-72645BD12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439" y="527985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63308A2-7B6F-274B-B16F-D7F5A4D879E5}"/>
                </a:ext>
              </a:extLst>
            </p:cNvPr>
            <p:cNvSpPr txBox="1"/>
            <p:nvPr/>
          </p:nvSpPr>
          <p:spPr>
            <a:xfrm>
              <a:off x="11816374" y="382815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207" name="Picture 12" descr="hnliches Foto">
              <a:extLst>
                <a:ext uri="{FF2B5EF4-FFF2-40B4-BE49-F238E27FC236}">
                  <a16:creationId xmlns:a16="http://schemas.microsoft.com/office/drawing/2014/main" id="{1380829A-54B6-3844-A60F-9DEBFA0F1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345995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Right Arrow 207">
              <a:extLst>
                <a:ext uri="{FF2B5EF4-FFF2-40B4-BE49-F238E27FC236}">
                  <a16:creationId xmlns:a16="http://schemas.microsoft.com/office/drawing/2014/main" id="{A4F4F9C2-125E-4545-A577-3D251B5351DC}"/>
                </a:ext>
              </a:extLst>
            </p:cNvPr>
            <p:cNvSpPr/>
            <p:nvPr/>
          </p:nvSpPr>
          <p:spPr>
            <a:xfrm>
              <a:off x="12605371" y="5832853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09" name="Right Arrow 208">
              <a:extLst>
                <a:ext uri="{FF2B5EF4-FFF2-40B4-BE49-F238E27FC236}">
                  <a16:creationId xmlns:a16="http://schemas.microsoft.com/office/drawing/2014/main" id="{251AEE79-9E21-B64B-8C41-1B1E91CFFF3A}"/>
                </a:ext>
              </a:extLst>
            </p:cNvPr>
            <p:cNvSpPr/>
            <p:nvPr/>
          </p:nvSpPr>
          <p:spPr>
            <a:xfrm>
              <a:off x="12605371" y="7084965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3" name="Right Arrow 212">
              <a:extLst>
                <a:ext uri="{FF2B5EF4-FFF2-40B4-BE49-F238E27FC236}">
                  <a16:creationId xmlns:a16="http://schemas.microsoft.com/office/drawing/2014/main" id="{E9668E60-4D59-FB42-97F9-0BE0A9130D37}"/>
                </a:ext>
              </a:extLst>
            </p:cNvPr>
            <p:cNvSpPr/>
            <p:nvPr/>
          </p:nvSpPr>
          <p:spPr>
            <a:xfrm rot="10800000">
              <a:off x="12615869" y="7367147"/>
              <a:ext cx="171264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4" name="Right Arrow 213">
              <a:extLst>
                <a:ext uri="{FF2B5EF4-FFF2-40B4-BE49-F238E27FC236}">
                  <a16:creationId xmlns:a16="http://schemas.microsoft.com/office/drawing/2014/main" id="{80BDDA7A-F76C-5E48-AADB-4219794566BC}"/>
                </a:ext>
              </a:extLst>
            </p:cNvPr>
            <p:cNvSpPr/>
            <p:nvPr/>
          </p:nvSpPr>
          <p:spPr>
            <a:xfrm rot="10800000">
              <a:off x="6433500" y="1715838"/>
              <a:ext cx="78950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11D86FA-A8A0-7940-8372-DB332F2C6043}"/>
                </a:ext>
              </a:extLst>
            </p:cNvPr>
            <p:cNvSpPr txBox="1"/>
            <p:nvPr/>
          </p:nvSpPr>
          <p:spPr>
            <a:xfrm>
              <a:off x="7469614" y="3273244"/>
              <a:ext cx="10772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  Learning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AI</a:t>
              </a:r>
            </a:p>
          </p:txBody>
        </p:sp>
        <p:pic>
          <p:nvPicPr>
            <p:cNvPr id="216" name="Picture 8" descr="Bildergebnis für machine learning ai symbol  icon">
              <a:extLst>
                <a:ext uri="{FF2B5EF4-FFF2-40B4-BE49-F238E27FC236}">
                  <a16:creationId xmlns:a16="http://schemas.microsoft.com/office/drawing/2014/main" id="{A55F6B87-52CE-7245-A506-B1D31A92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22493" y="2881657"/>
              <a:ext cx="371460" cy="37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9DA073E4-537F-DC47-94A1-4F611A7BFA75}"/>
                </a:ext>
              </a:extLst>
            </p:cNvPr>
            <p:cNvSpPr/>
            <p:nvPr/>
          </p:nvSpPr>
          <p:spPr>
            <a:xfrm>
              <a:off x="2307970" y="4503316"/>
              <a:ext cx="251156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FEDAAE9-69B1-3C4D-9CF2-C6056CEAB1BD}"/>
                </a:ext>
              </a:extLst>
            </p:cNvPr>
            <p:cNvCxnSpPr/>
            <p:nvPr/>
          </p:nvCxnSpPr>
          <p:spPr>
            <a:xfrm>
              <a:off x="428606" y="3425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91A0C4-8091-AE45-AA0B-AABA3988BABC}"/>
                </a:ext>
              </a:extLst>
            </p:cNvPr>
            <p:cNvSpPr/>
            <p:nvPr/>
          </p:nvSpPr>
          <p:spPr>
            <a:xfrm>
              <a:off x="585336" y="854378"/>
              <a:ext cx="6238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Legacy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0AC2786-A9E2-384C-850D-2B404E8D4388}"/>
                </a:ext>
              </a:extLst>
            </p:cNvPr>
            <p:cNvSpPr/>
            <p:nvPr/>
          </p:nvSpPr>
          <p:spPr>
            <a:xfrm>
              <a:off x="422096" y="3418068"/>
              <a:ext cx="8962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External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564DA517-AA06-5C4C-B9EA-68E8BB391E87}"/>
                </a:ext>
              </a:extLst>
            </p:cNvPr>
            <p:cNvSpPr/>
            <p:nvPr/>
          </p:nvSpPr>
          <p:spPr>
            <a:xfrm>
              <a:off x="3067172" y="8113843"/>
              <a:ext cx="4881873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Infrastructures</a:t>
              </a: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6161570-B746-F74D-A30E-AA532432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819" y="8404098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C446361-1878-AE48-8623-EA4402D5B3D5}"/>
                </a:ext>
              </a:extLst>
            </p:cNvPr>
            <p:cNvSpPr txBox="1"/>
            <p:nvPr/>
          </p:nvSpPr>
          <p:spPr>
            <a:xfrm>
              <a:off x="7669994" y="7511706"/>
              <a:ext cx="6283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FFF57CE-B5A7-8B45-84E1-56A8D1C607B1}"/>
                </a:ext>
              </a:extLst>
            </p:cNvPr>
            <p:cNvSpPr txBox="1"/>
            <p:nvPr/>
          </p:nvSpPr>
          <p:spPr>
            <a:xfrm>
              <a:off x="4666976" y="8801350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CE65ED8-721C-B64D-BCC8-CB1A3D6E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913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81A702C-C7A1-5E44-ADCC-70094B928AD6}"/>
                </a:ext>
              </a:extLst>
            </p:cNvPr>
            <p:cNvSpPr txBox="1"/>
            <p:nvPr/>
          </p:nvSpPr>
          <p:spPr>
            <a:xfrm>
              <a:off x="5536217" y="8870600"/>
              <a:ext cx="7373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Mesh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3DBAF9-E880-F540-AF19-7B4D821995E3}"/>
                </a:ext>
              </a:extLst>
            </p:cNvPr>
            <p:cNvSpPr txBox="1"/>
            <p:nvPr/>
          </p:nvSpPr>
          <p:spPr>
            <a:xfrm>
              <a:off x="3236354" y="8870600"/>
              <a:ext cx="5834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Bare Metal</a:t>
              </a:r>
            </a:p>
          </p:txBody>
        </p:sp>
        <p:pic>
          <p:nvPicPr>
            <p:cNvPr id="3088" name="Picture 16" descr="Image result for rack icon">
              <a:extLst>
                <a:ext uri="{FF2B5EF4-FFF2-40B4-BE49-F238E27FC236}">
                  <a16:creationId xmlns:a16="http://schemas.microsoft.com/office/drawing/2014/main" id="{640BE114-A25E-B648-A9C6-2138091C4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629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993B68C-AD71-874A-925E-C7403EA65832}"/>
                </a:ext>
              </a:extLst>
            </p:cNvPr>
            <p:cNvSpPr txBox="1"/>
            <p:nvPr/>
          </p:nvSpPr>
          <p:spPr>
            <a:xfrm>
              <a:off x="4012590" y="8801350"/>
              <a:ext cx="4616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Virtual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</a:t>
              </a:r>
            </a:p>
          </p:txBody>
        </p:sp>
        <p:pic>
          <p:nvPicPr>
            <p:cNvPr id="3094" name="Picture 22" descr="Image result for virtual machine icon">
              <a:extLst>
                <a:ext uri="{FF2B5EF4-FFF2-40B4-BE49-F238E27FC236}">
                  <a16:creationId xmlns:a16="http://schemas.microsoft.com/office/drawing/2014/main" id="{0647E831-5C99-1046-AC6E-8BCD88DA6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709" y="8445662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Image result for on premise icon">
              <a:extLst>
                <a:ext uri="{FF2B5EF4-FFF2-40B4-BE49-F238E27FC236}">
                  <a16:creationId xmlns:a16="http://schemas.microsoft.com/office/drawing/2014/main" id="{11DCE263-A6E8-AB41-B458-83DC16244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292" y="8466481"/>
              <a:ext cx="324000" cy="37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D9D42B7-F877-BC43-98FC-CF95757A5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581" y="8376568"/>
              <a:ext cx="0" cy="6802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83A9A28-BEDE-064A-9D30-41C7D058906C}"/>
                </a:ext>
              </a:extLst>
            </p:cNvPr>
            <p:cNvSpPr txBox="1"/>
            <p:nvPr/>
          </p:nvSpPr>
          <p:spPr>
            <a:xfrm>
              <a:off x="6624235" y="8870600"/>
              <a:ext cx="32701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Cloud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36674EF-F9F0-CD44-93D7-A74CF57B624B}"/>
                </a:ext>
              </a:extLst>
            </p:cNvPr>
            <p:cNvSpPr txBox="1"/>
            <p:nvPr/>
          </p:nvSpPr>
          <p:spPr>
            <a:xfrm>
              <a:off x="7119121" y="8870600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On Premises</a:t>
              </a:r>
            </a:p>
          </p:txBody>
        </p:sp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82588EFF-4648-0E4B-B9C0-7B1121357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724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41F7E7-2B8A-4B47-B12C-9CE4D702894D}"/>
                </a:ext>
              </a:extLst>
            </p:cNvPr>
            <p:cNvGrpSpPr/>
            <p:nvPr/>
          </p:nvGrpSpPr>
          <p:grpSpPr>
            <a:xfrm>
              <a:off x="9495206" y="2337931"/>
              <a:ext cx="380211" cy="371978"/>
              <a:chOff x="8921128" y="2467241"/>
              <a:chExt cx="380211" cy="371978"/>
            </a:xfrm>
          </p:grpSpPr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C7F4BBED-1566-314B-8FB8-BE183032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1128" y="251521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C81C9097-5B4B-5A41-A6AE-ADB0DCE29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7339" y="246724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43" name="Picture 2" descr="ildergebnis für disk symbol">
              <a:extLst>
                <a:ext uri="{FF2B5EF4-FFF2-40B4-BE49-F238E27FC236}">
                  <a16:creationId xmlns:a16="http://schemas.microsoft.com/office/drawing/2014/main" id="{599756DA-F9A5-D044-AA8A-DF25BD9AE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169476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EA63376-6CD2-7F46-A331-9A35FE75DC35}"/>
                </a:ext>
              </a:extLst>
            </p:cNvPr>
            <p:cNvSpPr txBox="1"/>
            <p:nvPr/>
          </p:nvSpPr>
          <p:spPr>
            <a:xfrm>
              <a:off x="5272998" y="2065710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Disk Service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0ACEFFE-C8D1-B84F-855B-04704C5F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4718" y="602211"/>
              <a:ext cx="444655" cy="276200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4C32B6-009D-B648-B720-3D7C9284D454}"/>
                </a:ext>
              </a:extLst>
            </p:cNvPr>
            <p:cNvSpPr txBox="1"/>
            <p:nvPr/>
          </p:nvSpPr>
          <p:spPr>
            <a:xfrm>
              <a:off x="10967980" y="923604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Artifact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Repository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C4FDD00-701D-8942-A8BF-0610F326B8D2}"/>
                </a:ext>
              </a:extLst>
            </p:cNvPr>
            <p:cNvSpPr txBox="1"/>
            <p:nvPr/>
          </p:nvSpPr>
          <p:spPr>
            <a:xfrm>
              <a:off x="7861678" y="992854"/>
              <a:ext cx="76944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Catalog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FD9E5F0-721B-A345-AD39-5492744B5C36}"/>
                </a:ext>
              </a:extLst>
            </p:cNvPr>
            <p:cNvSpPr txBox="1"/>
            <p:nvPr/>
          </p:nvSpPr>
          <p:spPr>
            <a:xfrm>
              <a:off x="7086307" y="992854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 Catalog</a:t>
              </a:r>
            </a:p>
          </p:txBody>
        </p:sp>
        <p:pic>
          <p:nvPicPr>
            <p:cNvPr id="344" name="Picture 4" descr="Bildergebnis für catalog icon">
              <a:extLst>
                <a:ext uri="{FF2B5EF4-FFF2-40B4-BE49-F238E27FC236}">
                  <a16:creationId xmlns:a16="http://schemas.microsoft.com/office/drawing/2014/main" id="{0A67EAEC-31AA-2E41-9889-2BE228C3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07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3" name="Picture 4" descr="Bildergebnis für catalog icon">
              <a:extLst>
                <a:ext uri="{FF2B5EF4-FFF2-40B4-BE49-F238E27FC236}">
                  <a16:creationId xmlns:a16="http://schemas.microsoft.com/office/drawing/2014/main" id="{55861892-CD0E-9648-B73C-9664C3177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980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4" name="Picture 2" descr="Bildergebnis für data lineage icon">
              <a:extLst>
                <a:ext uri="{FF2B5EF4-FFF2-40B4-BE49-F238E27FC236}">
                  <a16:creationId xmlns:a16="http://schemas.microsoft.com/office/drawing/2014/main" id="{C9019C0C-F8F1-DD40-A6B0-87C7078AD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602" y="551093"/>
              <a:ext cx="318250" cy="31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8F0B3E5-941C-4A4F-921E-27D9493BC374}"/>
                </a:ext>
              </a:extLst>
            </p:cNvPr>
            <p:cNvSpPr/>
            <p:nvPr/>
          </p:nvSpPr>
          <p:spPr>
            <a:xfrm>
              <a:off x="8115300" y="8091067"/>
              <a:ext cx="5692452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Backing Services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9444547-CADF-A141-A8C3-E936043A5583}"/>
                </a:ext>
              </a:extLst>
            </p:cNvPr>
            <p:cNvSpPr txBox="1"/>
            <p:nvPr/>
          </p:nvSpPr>
          <p:spPr>
            <a:xfrm>
              <a:off x="11407036" y="8780634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68" name="Picture 13" descr="Bildergebnis für orchestration icon">
              <a:extLst>
                <a:ext uri="{FF2B5EF4-FFF2-40B4-BE49-F238E27FC236}">
                  <a16:creationId xmlns:a16="http://schemas.microsoft.com/office/drawing/2014/main" id="{A81DFE59-C420-F84D-BED3-DD70FF8E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211" y="8398974"/>
              <a:ext cx="350135" cy="35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" name="Picture 14" descr="Image result for rule engine icon logo">
              <a:extLst>
                <a:ext uri="{FF2B5EF4-FFF2-40B4-BE49-F238E27FC236}">
                  <a16:creationId xmlns:a16="http://schemas.microsoft.com/office/drawing/2014/main" id="{8D841FEC-4D6F-634E-8450-E2C1F13E1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7205" y="8382331"/>
              <a:ext cx="444798" cy="4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5E7C1E-D2E5-3749-8C37-51FA86A9EA55}"/>
                </a:ext>
              </a:extLst>
            </p:cNvPr>
            <p:cNvSpPr txBox="1"/>
            <p:nvPr/>
          </p:nvSpPr>
          <p:spPr>
            <a:xfrm>
              <a:off x="12338522" y="8780633"/>
              <a:ext cx="3847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Rules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71" name="Picture 15" descr="Bildergebnis für machine learning inference icon">
              <a:extLst>
                <a:ext uri="{FF2B5EF4-FFF2-40B4-BE49-F238E27FC236}">
                  <a16:creationId xmlns:a16="http://schemas.microsoft.com/office/drawing/2014/main" id="{AAFD8274-6E34-3145-AF3A-D9B4F87ED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5864" y="8372854"/>
              <a:ext cx="392913" cy="39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0ACEBF6-4FFF-3146-81BF-81D52DFBAF91}"/>
                </a:ext>
              </a:extLst>
            </p:cNvPr>
            <p:cNvSpPr txBox="1"/>
            <p:nvPr/>
          </p:nvSpPr>
          <p:spPr>
            <a:xfrm>
              <a:off x="13038081" y="8778463"/>
              <a:ext cx="7117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ML Inference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Server</a:t>
              </a:r>
            </a:p>
          </p:txBody>
        </p:sp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65CAEE2A-4A7E-1F48-9900-0C9C7DCB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237" y="8456060"/>
              <a:ext cx="463653" cy="288000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149293E-738C-654B-87B0-7B571293D00D}"/>
                </a:ext>
              </a:extLst>
            </p:cNvPr>
            <p:cNvSpPr txBox="1"/>
            <p:nvPr/>
          </p:nvSpPr>
          <p:spPr>
            <a:xfrm>
              <a:off x="8277408" y="8796171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RDBMS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NoSQL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5CCCC31-5607-DB44-8A5F-A5E213AF7050}"/>
                </a:ext>
              </a:extLst>
            </p:cNvPr>
            <p:cNvSpPr txBox="1"/>
            <p:nvPr/>
          </p:nvSpPr>
          <p:spPr>
            <a:xfrm>
              <a:off x="10708479" y="8758787"/>
              <a:ext cx="61555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In-Memory 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Grid</a:t>
              </a:r>
            </a:p>
          </p:txBody>
        </p:sp>
        <p:pic>
          <p:nvPicPr>
            <p:cNvPr id="378" name="Picture 19" descr="Bildergebnis für in-memory symbol">
              <a:extLst>
                <a:ext uri="{FF2B5EF4-FFF2-40B4-BE49-F238E27FC236}">
                  <a16:creationId xmlns:a16="http://schemas.microsoft.com/office/drawing/2014/main" id="{AD5A3B26-5549-4C47-A83D-BFE11D3DF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102" y="8419972"/>
              <a:ext cx="342250" cy="34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0FDA0A3-9EEF-8049-B274-7C4B68DE37D5}"/>
                </a:ext>
              </a:extLst>
            </p:cNvPr>
            <p:cNvSpPr txBox="1"/>
            <p:nvPr/>
          </p:nvSpPr>
          <p:spPr>
            <a:xfrm>
              <a:off x="8941062" y="8812595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pic>
          <p:nvPicPr>
            <p:cNvPr id="380" name="Picture 2" descr="Bildergebnis für bucket icon">
              <a:hlinkClick r:id="rId49"/>
              <a:extLst>
                <a:ext uri="{FF2B5EF4-FFF2-40B4-BE49-F238E27FC236}">
                  <a16:creationId xmlns:a16="http://schemas.microsoft.com/office/drawing/2014/main" id="{333BD672-66B3-AC48-A24D-3ADA1575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6749" y="8457992"/>
              <a:ext cx="316250" cy="31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A53CCEC-567E-C64C-AB8E-82439C4801EA}"/>
                </a:ext>
              </a:extLst>
            </p:cNvPr>
            <p:cNvGrpSpPr/>
            <p:nvPr/>
          </p:nvGrpSpPr>
          <p:grpSpPr>
            <a:xfrm>
              <a:off x="7728993" y="7080821"/>
              <a:ext cx="457138" cy="371361"/>
              <a:chOff x="422845" y="469768"/>
              <a:chExt cx="457138" cy="371361"/>
            </a:xfrm>
          </p:grpSpPr>
          <p:sp>
            <p:nvSpPr>
              <p:cNvPr id="382" name="Hexagon 381">
                <a:extLst>
                  <a:ext uri="{FF2B5EF4-FFF2-40B4-BE49-F238E27FC236}">
                    <a16:creationId xmlns:a16="http://schemas.microsoft.com/office/drawing/2014/main" id="{404EA6C7-5201-F94A-AD96-858E4B585BF4}"/>
                  </a:ext>
                </a:extLst>
              </p:cNvPr>
              <p:cNvSpPr/>
              <p:nvPr/>
            </p:nvSpPr>
            <p:spPr>
              <a:xfrm>
                <a:off x="422845" y="469768"/>
                <a:ext cx="457138" cy="371361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65757E0D-9DA4-5C45-9574-91D0B546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371" y="525405"/>
                <a:ext cx="260087" cy="260087"/>
              </a:xfrm>
              <a:prstGeom prst="rect">
                <a:avLst/>
              </a:prstGeom>
            </p:spPr>
          </p:pic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9C8C04D-E3D0-FF46-ADEF-6B2CC1EB8599}"/>
                </a:ext>
              </a:extLst>
            </p:cNvPr>
            <p:cNvSpPr txBox="1"/>
            <p:nvPr/>
          </p:nvSpPr>
          <p:spPr>
            <a:xfrm>
              <a:off x="9857874" y="8821858"/>
              <a:ext cx="64120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Store</a:t>
              </a:r>
            </a:p>
          </p:txBody>
        </p:sp>
        <p:pic>
          <p:nvPicPr>
            <p:cNvPr id="386" name="Picture 385" descr="A close up of a logo&#10;&#10;Description automatically generated">
              <a:extLst>
                <a:ext uri="{FF2B5EF4-FFF2-40B4-BE49-F238E27FC236}">
                  <a16:creationId xmlns:a16="http://schemas.microsoft.com/office/drawing/2014/main" id="{98455AEC-39EF-7840-9D68-6F958690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858" y="8331812"/>
              <a:ext cx="556385" cy="556385"/>
            </a:xfrm>
            <a:prstGeom prst="rect">
              <a:avLst/>
            </a:prstGeom>
          </p:spPr>
        </p:pic>
      </p:grpSp>
      <p:sp>
        <p:nvSpPr>
          <p:cNvPr id="454" name="AutoShape 44">
            <a:extLst>
              <a:ext uri="{FF2B5EF4-FFF2-40B4-BE49-F238E27FC236}">
                <a16:creationId xmlns:a16="http://schemas.microsoft.com/office/drawing/2014/main" id="{05764C05-2115-B14C-B2D5-FCAA8A81D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888" y="4541994"/>
            <a:ext cx="54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455" name="AutoShape 44">
            <a:extLst>
              <a:ext uri="{FF2B5EF4-FFF2-40B4-BE49-F238E27FC236}">
                <a16:creationId xmlns:a16="http://schemas.microsoft.com/office/drawing/2014/main" id="{5FFE306F-6746-A64A-A1D5-70DCEE7C1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363" y="3397171"/>
            <a:ext cx="54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456" name="AutoShape 44">
            <a:extLst>
              <a:ext uri="{FF2B5EF4-FFF2-40B4-BE49-F238E27FC236}">
                <a16:creationId xmlns:a16="http://schemas.microsoft.com/office/drawing/2014/main" id="{BD0B81E6-C8D4-C84A-A720-87D1B250C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1419" y="4837148"/>
            <a:ext cx="72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 Glacier</a:t>
            </a:r>
          </a:p>
        </p:txBody>
      </p:sp>
      <p:sp>
        <p:nvSpPr>
          <p:cNvPr id="457" name="AutoShape 44">
            <a:extLst>
              <a:ext uri="{FF2B5EF4-FFF2-40B4-BE49-F238E27FC236}">
                <a16:creationId xmlns:a16="http://schemas.microsoft.com/office/drawing/2014/main" id="{AD99ADD3-839A-BD43-B934-625D5F658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940" y="4617483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Spark on EMR</a:t>
            </a:r>
          </a:p>
        </p:txBody>
      </p:sp>
      <p:sp>
        <p:nvSpPr>
          <p:cNvPr id="458" name="AutoShape 44">
            <a:extLst>
              <a:ext uri="{FF2B5EF4-FFF2-40B4-BE49-F238E27FC236}">
                <a16:creationId xmlns:a16="http://schemas.microsoft.com/office/drawing/2014/main" id="{47E1E942-0990-394C-91BE-CF3FEBF00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940" y="6960265"/>
            <a:ext cx="684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459" name="AutoShape 44">
            <a:extLst>
              <a:ext uri="{FF2B5EF4-FFF2-40B4-BE49-F238E27FC236}">
                <a16:creationId xmlns:a16="http://schemas.microsoft.com/office/drawing/2014/main" id="{719209F6-D9F0-F94B-B8FF-77F502666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827" y="2391300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Dynamo DB</a:t>
            </a:r>
          </a:p>
        </p:txBody>
      </p:sp>
      <p:sp>
        <p:nvSpPr>
          <p:cNvPr id="460" name="AutoShape 44">
            <a:extLst>
              <a:ext uri="{FF2B5EF4-FFF2-40B4-BE49-F238E27FC236}">
                <a16:creationId xmlns:a16="http://schemas.microsoft.com/office/drawing/2014/main" id="{36382F22-A659-0042-961E-E9FB5F56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827" y="2620544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Neptune</a:t>
            </a:r>
          </a:p>
        </p:txBody>
      </p:sp>
      <p:sp>
        <p:nvSpPr>
          <p:cNvPr id="461" name="AutoShape 44">
            <a:extLst>
              <a:ext uri="{FF2B5EF4-FFF2-40B4-BE49-F238E27FC236}">
                <a16:creationId xmlns:a16="http://schemas.microsoft.com/office/drawing/2014/main" id="{77F2F774-A30F-2B45-B0F6-3251A6826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827" y="2842831"/>
            <a:ext cx="864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Timestream</a:t>
            </a:r>
          </a:p>
        </p:txBody>
      </p:sp>
      <p:sp>
        <p:nvSpPr>
          <p:cNvPr id="462" name="AutoShape 44">
            <a:extLst>
              <a:ext uri="{FF2B5EF4-FFF2-40B4-BE49-F238E27FC236}">
                <a16:creationId xmlns:a16="http://schemas.microsoft.com/office/drawing/2014/main" id="{53DF7682-8F9B-0E43-8265-F9FEBC514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9234" y="2121427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Redshift</a:t>
            </a:r>
          </a:p>
        </p:txBody>
      </p:sp>
      <p:sp>
        <p:nvSpPr>
          <p:cNvPr id="463" name="AutoShape 44">
            <a:extLst>
              <a:ext uri="{FF2B5EF4-FFF2-40B4-BE49-F238E27FC236}">
                <a16:creationId xmlns:a16="http://schemas.microsoft.com/office/drawing/2014/main" id="{53DAD326-2794-0944-AC8A-1389FDFAA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320" y="7218499"/>
            <a:ext cx="690599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Batch</a:t>
            </a:r>
          </a:p>
        </p:txBody>
      </p:sp>
      <p:sp>
        <p:nvSpPr>
          <p:cNvPr id="465" name="AutoShape 44">
            <a:extLst>
              <a:ext uri="{FF2B5EF4-FFF2-40B4-BE49-F238E27FC236}">
                <a16:creationId xmlns:a16="http://schemas.microsoft.com/office/drawing/2014/main" id="{AF0D26E7-703C-F54B-A5E2-9EF330FC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9234" y="2365378"/>
            <a:ext cx="828000" cy="288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Redshift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Spectrum</a:t>
            </a:r>
          </a:p>
        </p:txBody>
      </p:sp>
      <p:sp>
        <p:nvSpPr>
          <p:cNvPr id="466" name="AutoShape 44">
            <a:extLst>
              <a:ext uri="{FF2B5EF4-FFF2-40B4-BE49-F238E27FC236}">
                <a16:creationId xmlns:a16="http://schemas.microsoft.com/office/drawing/2014/main" id="{A8057225-EAFE-2246-8160-BF6C873EE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827" y="3070891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HBase on EMR</a:t>
            </a:r>
          </a:p>
        </p:txBody>
      </p:sp>
      <p:sp>
        <p:nvSpPr>
          <p:cNvPr id="467" name="AutoShape 44">
            <a:extLst>
              <a:ext uri="{FF2B5EF4-FFF2-40B4-BE49-F238E27FC236}">
                <a16:creationId xmlns:a16="http://schemas.microsoft.com/office/drawing/2014/main" id="{9B2D6CC2-C4C3-134F-95C6-3ED02BF0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374" y="6398772"/>
            <a:ext cx="1260000" cy="288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Managed Streaming for Kafka</a:t>
            </a:r>
          </a:p>
        </p:txBody>
      </p:sp>
      <p:sp>
        <p:nvSpPr>
          <p:cNvPr id="468" name="AutoShape 44">
            <a:extLst>
              <a:ext uri="{FF2B5EF4-FFF2-40B4-BE49-F238E27FC236}">
                <a16:creationId xmlns:a16="http://schemas.microsoft.com/office/drawing/2014/main" id="{BF66F82E-F898-674D-AE86-7A7A8DAE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750" y="6758746"/>
            <a:ext cx="1332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Kinesis Data Firehose</a:t>
            </a:r>
          </a:p>
        </p:txBody>
      </p:sp>
      <p:sp>
        <p:nvSpPr>
          <p:cNvPr id="469" name="AutoShape 44">
            <a:extLst>
              <a:ext uri="{FF2B5EF4-FFF2-40B4-BE49-F238E27FC236}">
                <a16:creationId xmlns:a16="http://schemas.microsoft.com/office/drawing/2014/main" id="{950240D0-2D70-2F46-BA14-1DE0C725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750" y="7008386"/>
            <a:ext cx="126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Confluent Cloud</a:t>
            </a:r>
          </a:p>
        </p:txBody>
      </p:sp>
      <p:sp>
        <p:nvSpPr>
          <p:cNvPr id="471" name="AutoShape 44">
            <a:extLst>
              <a:ext uri="{FF2B5EF4-FFF2-40B4-BE49-F238E27FC236}">
                <a16:creationId xmlns:a16="http://schemas.microsoft.com/office/drawing/2014/main" id="{D8260AC1-0DC1-BD47-8B2F-603070B4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600" y="896331"/>
            <a:ext cx="756000" cy="288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Glue Data Catalog</a:t>
            </a:r>
          </a:p>
        </p:txBody>
      </p:sp>
      <p:sp>
        <p:nvSpPr>
          <p:cNvPr id="472" name="AutoShape 44">
            <a:extLst>
              <a:ext uri="{FF2B5EF4-FFF2-40B4-BE49-F238E27FC236}">
                <a16:creationId xmlns:a16="http://schemas.microsoft.com/office/drawing/2014/main" id="{3C9EABA6-CBDC-834B-8AB7-39A7C5A58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728" y="649200"/>
            <a:ext cx="1584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Apache Atlas</a:t>
            </a:r>
          </a:p>
        </p:txBody>
      </p:sp>
      <p:sp>
        <p:nvSpPr>
          <p:cNvPr id="473" name="AutoShape 44">
            <a:extLst>
              <a:ext uri="{FF2B5EF4-FFF2-40B4-BE49-F238E27FC236}">
                <a16:creationId xmlns:a16="http://schemas.microsoft.com/office/drawing/2014/main" id="{B4F551FF-A328-3143-8CBF-5C5DD912D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374" y="2966126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Athena</a:t>
            </a:r>
          </a:p>
        </p:txBody>
      </p:sp>
      <p:sp>
        <p:nvSpPr>
          <p:cNvPr id="474" name="AutoShape 44">
            <a:extLst>
              <a:ext uri="{FF2B5EF4-FFF2-40B4-BE49-F238E27FC236}">
                <a16:creationId xmlns:a16="http://schemas.microsoft.com/office/drawing/2014/main" id="{85793C6E-227B-684B-ACAD-247292D2E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0522" y="3526223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5" name="AutoShape 44">
            <a:extLst>
              <a:ext uri="{FF2B5EF4-FFF2-40B4-BE49-F238E27FC236}">
                <a16:creationId xmlns:a16="http://schemas.microsoft.com/office/drawing/2014/main" id="{4039FD42-AFB0-4540-9428-67967A99A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522" y="742796"/>
            <a:ext cx="54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IAM</a:t>
            </a:r>
          </a:p>
        </p:txBody>
      </p:sp>
      <p:sp>
        <p:nvSpPr>
          <p:cNvPr id="476" name="AutoShape 44">
            <a:extLst>
              <a:ext uri="{FF2B5EF4-FFF2-40B4-BE49-F238E27FC236}">
                <a16:creationId xmlns:a16="http://schemas.microsoft.com/office/drawing/2014/main" id="{BB539499-252B-4442-980F-90CB56095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374" y="3217171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Presto on EMR</a:t>
            </a:r>
          </a:p>
        </p:txBody>
      </p:sp>
      <p:sp>
        <p:nvSpPr>
          <p:cNvPr id="477" name="AutoShape 44">
            <a:extLst>
              <a:ext uri="{FF2B5EF4-FFF2-40B4-BE49-F238E27FC236}">
                <a16:creationId xmlns:a16="http://schemas.microsoft.com/office/drawing/2014/main" id="{D802343F-5079-2F4B-8FC6-694D7459A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702" y="6830074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Dynamo DB</a:t>
            </a:r>
          </a:p>
        </p:txBody>
      </p:sp>
      <p:sp>
        <p:nvSpPr>
          <p:cNvPr id="478" name="AutoShape 44">
            <a:extLst>
              <a:ext uri="{FF2B5EF4-FFF2-40B4-BE49-F238E27FC236}">
                <a16:creationId xmlns:a16="http://schemas.microsoft.com/office/drawing/2014/main" id="{D01570A2-D3EB-9B43-ADD7-A28966FD4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2959" y="7060696"/>
            <a:ext cx="900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479" name="AutoShape 44">
            <a:extLst>
              <a:ext uri="{FF2B5EF4-FFF2-40B4-BE49-F238E27FC236}">
                <a16:creationId xmlns:a16="http://schemas.microsoft.com/office/drawing/2014/main" id="{A272F889-0C02-D845-9801-BF61EBFFF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24" y="8514101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Fargate</a:t>
            </a:r>
          </a:p>
        </p:txBody>
      </p:sp>
      <p:sp>
        <p:nvSpPr>
          <p:cNvPr id="481" name="AutoShape 44">
            <a:extLst>
              <a:ext uri="{FF2B5EF4-FFF2-40B4-BE49-F238E27FC236}">
                <a16:creationId xmlns:a16="http://schemas.microsoft.com/office/drawing/2014/main" id="{DE22CAC6-5230-CB43-94D8-2F8E8EDEE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888" y="7286405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Timestream</a:t>
            </a:r>
          </a:p>
        </p:txBody>
      </p:sp>
      <p:sp>
        <p:nvSpPr>
          <p:cNvPr id="482" name="AutoShape 44">
            <a:extLst>
              <a:ext uri="{FF2B5EF4-FFF2-40B4-BE49-F238E27FC236}">
                <a16:creationId xmlns:a16="http://schemas.microsoft.com/office/drawing/2014/main" id="{51F29BDC-094F-4A47-AAE1-F833BF8AB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888" y="7519429"/>
            <a:ext cx="756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Neptune</a:t>
            </a:r>
          </a:p>
        </p:txBody>
      </p:sp>
      <p:sp>
        <p:nvSpPr>
          <p:cNvPr id="483" name="AutoShape 44">
            <a:extLst>
              <a:ext uri="{FF2B5EF4-FFF2-40B4-BE49-F238E27FC236}">
                <a16:creationId xmlns:a16="http://schemas.microsoft.com/office/drawing/2014/main" id="{B54E6299-53DC-B84D-ADF1-AE77E8AC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1046" y="4738489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QuickSight</a:t>
            </a:r>
          </a:p>
        </p:txBody>
      </p:sp>
      <p:sp>
        <p:nvSpPr>
          <p:cNvPr id="484" name="AutoShape 44">
            <a:extLst>
              <a:ext uri="{FF2B5EF4-FFF2-40B4-BE49-F238E27FC236}">
                <a16:creationId xmlns:a16="http://schemas.microsoft.com/office/drawing/2014/main" id="{73925013-8ED3-AF4A-B8B2-3767A6ACB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1127" y="3096906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QuickSight</a:t>
            </a:r>
          </a:p>
        </p:txBody>
      </p:sp>
      <p:sp>
        <p:nvSpPr>
          <p:cNvPr id="485" name="AutoShape 44">
            <a:extLst>
              <a:ext uri="{FF2B5EF4-FFF2-40B4-BE49-F238E27FC236}">
                <a16:creationId xmlns:a16="http://schemas.microsoft.com/office/drawing/2014/main" id="{EEDFA76A-4ACC-1449-9082-AE4A981D8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7629" y="2582497"/>
            <a:ext cx="1138884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Zeppelin on EMR</a:t>
            </a:r>
          </a:p>
        </p:txBody>
      </p:sp>
      <p:sp>
        <p:nvSpPr>
          <p:cNvPr id="486" name="AutoShape 44">
            <a:extLst>
              <a:ext uri="{FF2B5EF4-FFF2-40B4-BE49-F238E27FC236}">
                <a16:creationId xmlns:a16="http://schemas.microsoft.com/office/drawing/2014/main" id="{A6DEFCB6-949A-7440-B016-24D540550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9577" y="2813894"/>
            <a:ext cx="1138884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JupyterHub</a:t>
            </a:r>
            <a:r>
              <a:rPr lang="en-US" sz="1000" b="1" dirty="0">
                <a:solidFill>
                  <a:schemeClr val="bg1"/>
                </a:solidFill>
              </a:rPr>
              <a:t> on EMR</a:t>
            </a:r>
          </a:p>
        </p:txBody>
      </p:sp>
      <p:sp>
        <p:nvSpPr>
          <p:cNvPr id="487" name="AutoShape 44">
            <a:extLst>
              <a:ext uri="{FF2B5EF4-FFF2-40B4-BE49-F238E27FC236}">
                <a16:creationId xmlns:a16="http://schemas.microsoft.com/office/drawing/2014/main" id="{DC84D242-C913-E548-909E-654E454D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7629" y="1859901"/>
            <a:ext cx="1116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Databricks on AWS</a:t>
            </a:r>
          </a:p>
        </p:txBody>
      </p:sp>
      <p:sp>
        <p:nvSpPr>
          <p:cNvPr id="488" name="AutoShape 44">
            <a:extLst>
              <a:ext uri="{FF2B5EF4-FFF2-40B4-BE49-F238E27FC236}">
                <a16:creationId xmlns:a16="http://schemas.microsoft.com/office/drawing/2014/main" id="{AB6A603F-9C9E-D44C-979C-DE68022A4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827" y="5063509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89" name="AutoShape 44">
            <a:extLst>
              <a:ext uri="{FF2B5EF4-FFF2-40B4-BE49-F238E27FC236}">
                <a16:creationId xmlns:a16="http://schemas.microsoft.com/office/drawing/2014/main" id="{159FA02C-3346-C24A-B5E8-BE405F359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914" y="3616223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90" name="AutoShape 44">
            <a:extLst>
              <a:ext uri="{FF2B5EF4-FFF2-40B4-BE49-F238E27FC236}">
                <a16:creationId xmlns:a16="http://schemas.microsoft.com/office/drawing/2014/main" id="{8CD661AE-845C-9346-99D6-D755AB69A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962" y="8385503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91" name="AutoShape 44">
            <a:extLst>
              <a:ext uri="{FF2B5EF4-FFF2-40B4-BE49-F238E27FC236}">
                <a16:creationId xmlns:a16="http://schemas.microsoft.com/office/drawing/2014/main" id="{3DB26050-637A-D740-8A43-58129E9FB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72" y="3793478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92" name="AutoShape 44">
            <a:extLst>
              <a:ext uri="{FF2B5EF4-FFF2-40B4-BE49-F238E27FC236}">
                <a16:creationId xmlns:a16="http://schemas.microsoft.com/office/drawing/2014/main" id="{4DB64393-D2F4-A847-B6C6-E98D259D7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9558" y="4146607"/>
            <a:ext cx="509881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Glue</a:t>
            </a:r>
          </a:p>
        </p:txBody>
      </p:sp>
      <p:sp>
        <p:nvSpPr>
          <p:cNvPr id="494" name="AutoShape 44">
            <a:extLst>
              <a:ext uri="{FF2B5EF4-FFF2-40B4-BE49-F238E27FC236}">
                <a16:creationId xmlns:a16="http://schemas.microsoft.com/office/drawing/2014/main" id="{2AAEDAC7-E62B-ED48-AAF7-F5B7A16D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470" y="5485322"/>
            <a:ext cx="144662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Spark Streaming on EMR</a:t>
            </a:r>
          </a:p>
        </p:txBody>
      </p:sp>
      <p:sp>
        <p:nvSpPr>
          <p:cNvPr id="495" name="AutoShape 44">
            <a:extLst>
              <a:ext uri="{FF2B5EF4-FFF2-40B4-BE49-F238E27FC236}">
                <a16:creationId xmlns:a16="http://schemas.microsoft.com/office/drawing/2014/main" id="{0BFA27E6-9824-624B-973C-B87FD9823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616" y="6143970"/>
            <a:ext cx="1008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Streams/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KSQL</a:t>
            </a:r>
          </a:p>
        </p:txBody>
      </p:sp>
      <p:sp>
        <p:nvSpPr>
          <p:cNvPr id="496" name="AutoShape 44">
            <a:extLst>
              <a:ext uri="{FF2B5EF4-FFF2-40B4-BE49-F238E27FC236}">
                <a16:creationId xmlns:a16="http://schemas.microsoft.com/office/drawing/2014/main" id="{939F3247-8209-774A-B901-8EA93CDFC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365" y="5706349"/>
            <a:ext cx="1061933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Databricks on AWS</a:t>
            </a:r>
          </a:p>
        </p:txBody>
      </p:sp>
      <p:sp>
        <p:nvSpPr>
          <p:cNvPr id="498" name="AutoShape 44">
            <a:extLst>
              <a:ext uri="{FF2B5EF4-FFF2-40B4-BE49-F238E27FC236}">
                <a16:creationId xmlns:a16="http://schemas.microsoft.com/office/drawing/2014/main" id="{7644ECB5-FCAF-0B4F-BDFC-20F17EFD9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612" y="110538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499" name="AutoShape 44">
            <a:extLst>
              <a:ext uri="{FF2B5EF4-FFF2-40B4-BE49-F238E27FC236}">
                <a16:creationId xmlns:a16="http://schemas.microsoft.com/office/drawing/2014/main" id="{CB2EE9C0-F453-0245-AD1D-CDF05BB58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6170" y="110538"/>
            <a:ext cx="720000" cy="144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 err="1">
                <a:solidFill>
                  <a:schemeClr val="bg1"/>
                </a:solidFill>
              </a:rPr>
              <a:t>PasS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500" name="AutoShape 44">
            <a:extLst>
              <a:ext uri="{FF2B5EF4-FFF2-40B4-BE49-F238E27FC236}">
                <a16:creationId xmlns:a16="http://schemas.microsoft.com/office/drawing/2014/main" id="{11D668E4-A3F9-A544-B3DD-A3F5E59C8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612" y="368174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501" name="AutoShape 44">
            <a:extLst>
              <a:ext uri="{FF2B5EF4-FFF2-40B4-BE49-F238E27FC236}">
                <a16:creationId xmlns:a16="http://schemas.microsoft.com/office/drawing/2014/main" id="{FA029E1D-8A37-1041-A416-62EA503AE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6170" y="368174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IaaS</a:t>
            </a:r>
          </a:p>
        </p:txBody>
      </p:sp>
      <p:sp>
        <p:nvSpPr>
          <p:cNvPr id="503" name="AutoShape 44">
            <a:extLst>
              <a:ext uri="{FF2B5EF4-FFF2-40B4-BE49-F238E27FC236}">
                <a16:creationId xmlns:a16="http://schemas.microsoft.com/office/drawing/2014/main" id="{F7A323E2-5454-3E4D-A112-D00DE630B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369" y="2301427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505" name="AutoShape 44">
            <a:extLst>
              <a:ext uri="{FF2B5EF4-FFF2-40B4-BE49-F238E27FC236}">
                <a16:creationId xmlns:a16="http://schemas.microsoft.com/office/drawing/2014/main" id="{823A273F-F416-D04A-A740-5FF4CFFF2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732" y="4362328"/>
            <a:ext cx="690599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Batch</a:t>
            </a:r>
          </a:p>
        </p:txBody>
      </p:sp>
      <p:sp>
        <p:nvSpPr>
          <p:cNvPr id="506" name="AutoShape 44">
            <a:extLst>
              <a:ext uri="{FF2B5EF4-FFF2-40B4-BE49-F238E27FC236}">
                <a16:creationId xmlns:a16="http://schemas.microsoft.com/office/drawing/2014/main" id="{BFF59761-FDBF-E54A-BA3F-7B4F25FC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712" y="610198"/>
            <a:ext cx="1584000" cy="180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Trivadis BiGENiUS</a:t>
            </a:r>
          </a:p>
        </p:txBody>
      </p:sp>
      <p:sp>
        <p:nvSpPr>
          <p:cNvPr id="507" name="AutoShape 44">
            <a:extLst>
              <a:ext uri="{FF2B5EF4-FFF2-40B4-BE49-F238E27FC236}">
                <a16:creationId xmlns:a16="http://schemas.microsoft.com/office/drawing/2014/main" id="{4D35C730-3879-D64A-A738-C4C2FAF1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2984" y="5485322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DynamoDB</a:t>
            </a:r>
          </a:p>
        </p:txBody>
      </p:sp>
      <p:sp>
        <p:nvSpPr>
          <p:cNvPr id="508" name="AutoShape 44">
            <a:extLst>
              <a:ext uri="{FF2B5EF4-FFF2-40B4-BE49-F238E27FC236}">
                <a16:creationId xmlns:a16="http://schemas.microsoft.com/office/drawing/2014/main" id="{480EA36A-EC77-0645-922E-8156D510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2984" y="5715944"/>
            <a:ext cx="900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509" name="AutoShape 44">
            <a:extLst>
              <a:ext uri="{FF2B5EF4-FFF2-40B4-BE49-F238E27FC236}">
                <a16:creationId xmlns:a16="http://schemas.microsoft.com/office/drawing/2014/main" id="{38079E63-76CD-8C48-B332-9F8B2ACEE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2984" y="5941653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Timestream</a:t>
            </a:r>
          </a:p>
        </p:txBody>
      </p:sp>
      <p:sp>
        <p:nvSpPr>
          <p:cNvPr id="510" name="AutoShape 44">
            <a:extLst>
              <a:ext uri="{FF2B5EF4-FFF2-40B4-BE49-F238E27FC236}">
                <a16:creationId xmlns:a16="http://schemas.microsoft.com/office/drawing/2014/main" id="{A83CDADD-B758-D04F-99BC-49C892C8F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2984" y="6174677"/>
            <a:ext cx="756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Neptune</a:t>
            </a:r>
          </a:p>
        </p:txBody>
      </p:sp>
      <p:sp>
        <p:nvSpPr>
          <p:cNvPr id="511" name="AutoShape 44">
            <a:extLst>
              <a:ext uri="{FF2B5EF4-FFF2-40B4-BE49-F238E27FC236}">
                <a16:creationId xmlns:a16="http://schemas.microsoft.com/office/drawing/2014/main" id="{4DE78083-E9EE-D444-97E1-9C5344BB8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369" y="4209198"/>
            <a:ext cx="1332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Kinesis Data Streams</a:t>
            </a:r>
          </a:p>
        </p:txBody>
      </p:sp>
      <p:sp>
        <p:nvSpPr>
          <p:cNvPr id="512" name="AutoShape 44">
            <a:extLst>
              <a:ext uri="{FF2B5EF4-FFF2-40B4-BE49-F238E27FC236}">
                <a16:creationId xmlns:a16="http://schemas.microsoft.com/office/drawing/2014/main" id="{4CA646BA-34FA-8244-A771-526FF6370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365" y="5919971"/>
            <a:ext cx="1224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Kinesis Data Analytics</a:t>
            </a:r>
          </a:p>
        </p:txBody>
      </p:sp>
      <p:sp>
        <p:nvSpPr>
          <p:cNvPr id="513" name="AutoShape 44">
            <a:extLst>
              <a:ext uri="{FF2B5EF4-FFF2-40B4-BE49-F238E27FC236}">
                <a16:creationId xmlns:a16="http://schemas.microsoft.com/office/drawing/2014/main" id="{40167C85-71A2-484C-9B35-60C2DC5EC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105" y="2778653"/>
            <a:ext cx="792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SageMaker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4" name="AutoShape 44">
            <a:extLst>
              <a:ext uri="{FF2B5EF4-FFF2-40B4-BE49-F238E27FC236}">
                <a16:creationId xmlns:a16="http://schemas.microsoft.com/office/drawing/2014/main" id="{CFA3A121-4BAD-5D4E-9B18-362AAF00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078" y="3010488"/>
            <a:ext cx="872691" cy="288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Deep Learning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Containers</a:t>
            </a:r>
          </a:p>
        </p:txBody>
      </p:sp>
      <p:sp>
        <p:nvSpPr>
          <p:cNvPr id="515" name="AutoShape 44">
            <a:extLst>
              <a:ext uri="{FF2B5EF4-FFF2-40B4-BE49-F238E27FC236}">
                <a16:creationId xmlns:a16="http://schemas.microsoft.com/office/drawing/2014/main" id="{8E61E422-2F4F-BC4F-9EA8-4D11690E9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105" y="2083432"/>
            <a:ext cx="864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Rekognition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6" name="AutoShape 44">
            <a:extLst>
              <a:ext uri="{FF2B5EF4-FFF2-40B4-BE49-F238E27FC236}">
                <a16:creationId xmlns:a16="http://schemas.microsoft.com/office/drawing/2014/main" id="{D92AA084-D9BA-5745-A9D1-201D35CD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091" y="2303129"/>
            <a:ext cx="691919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Textract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7" name="AutoShape 44">
            <a:extLst>
              <a:ext uri="{FF2B5EF4-FFF2-40B4-BE49-F238E27FC236}">
                <a16:creationId xmlns:a16="http://schemas.microsoft.com/office/drawing/2014/main" id="{AEBC76C9-DEDB-9641-BA04-906DB8570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105" y="1855211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Comprehend</a:t>
            </a:r>
          </a:p>
        </p:txBody>
      </p:sp>
      <p:sp>
        <p:nvSpPr>
          <p:cNvPr id="518" name="AutoShape 44">
            <a:extLst>
              <a:ext uri="{FF2B5EF4-FFF2-40B4-BE49-F238E27FC236}">
                <a16:creationId xmlns:a16="http://schemas.microsoft.com/office/drawing/2014/main" id="{E8780B86-C4ED-3542-BB9E-0B03D39CE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363" y="3806181"/>
            <a:ext cx="54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519" name="AutoShape 44">
            <a:extLst>
              <a:ext uri="{FF2B5EF4-FFF2-40B4-BE49-F238E27FC236}">
                <a16:creationId xmlns:a16="http://schemas.microsoft.com/office/drawing/2014/main" id="{D77F9EA7-8116-FB4D-8CB1-42D82E81C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363" y="4050570"/>
            <a:ext cx="540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 IA</a:t>
            </a:r>
          </a:p>
        </p:txBody>
      </p:sp>
      <p:sp>
        <p:nvSpPr>
          <p:cNvPr id="520" name="AutoShape 44">
            <a:extLst>
              <a:ext uri="{FF2B5EF4-FFF2-40B4-BE49-F238E27FC236}">
                <a16:creationId xmlns:a16="http://schemas.microsoft.com/office/drawing/2014/main" id="{748A865D-74B5-9747-95D7-4E0392272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888" y="4841331"/>
            <a:ext cx="720000" cy="288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 Glacier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Deep Archive</a:t>
            </a:r>
          </a:p>
        </p:txBody>
      </p:sp>
      <p:sp>
        <p:nvSpPr>
          <p:cNvPr id="521" name="AutoShape 44">
            <a:extLst>
              <a:ext uri="{FF2B5EF4-FFF2-40B4-BE49-F238E27FC236}">
                <a16:creationId xmlns:a16="http://schemas.microsoft.com/office/drawing/2014/main" id="{9E0D5E62-D500-3D4A-B4C8-19C7540AE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6236" y="3999409"/>
            <a:ext cx="990738" cy="180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Arcadia Data</a:t>
            </a:r>
          </a:p>
        </p:txBody>
      </p:sp>
      <p:sp>
        <p:nvSpPr>
          <p:cNvPr id="522" name="AutoShape 44">
            <a:extLst>
              <a:ext uri="{FF2B5EF4-FFF2-40B4-BE49-F238E27FC236}">
                <a16:creationId xmlns:a16="http://schemas.microsoft.com/office/drawing/2014/main" id="{18B0A53D-AE33-B04D-9D51-CA592D52B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1682" y="3332349"/>
            <a:ext cx="990738" cy="180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Arcadia Data</a:t>
            </a:r>
          </a:p>
        </p:txBody>
      </p:sp>
      <p:sp>
        <p:nvSpPr>
          <p:cNvPr id="523" name="AutoShape 44">
            <a:extLst>
              <a:ext uri="{FF2B5EF4-FFF2-40B4-BE49-F238E27FC236}">
                <a16:creationId xmlns:a16="http://schemas.microsoft.com/office/drawing/2014/main" id="{761843B5-13D8-6D4A-B999-A8487BDED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619" y="7488560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Spring Boot</a:t>
            </a:r>
          </a:p>
        </p:txBody>
      </p:sp>
      <p:sp>
        <p:nvSpPr>
          <p:cNvPr id="524" name="AutoShape 44">
            <a:extLst>
              <a:ext uri="{FF2B5EF4-FFF2-40B4-BE49-F238E27FC236}">
                <a16:creationId xmlns:a16="http://schemas.microsoft.com/office/drawing/2014/main" id="{AD260C9E-F062-4043-9501-C56AF17C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3" y="490266"/>
            <a:ext cx="756000" cy="288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Step Functions</a:t>
            </a:r>
          </a:p>
        </p:txBody>
      </p:sp>
      <p:sp>
        <p:nvSpPr>
          <p:cNvPr id="525" name="AutoShape 44">
            <a:extLst>
              <a:ext uri="{FF2B5EF4-FFF2-40B4-BE49-F238E27FC236}">
                <a16:creationId xmlns:a16="http://schemas.microsoft.com/office/drawing/2014/main" id="{7D0EEB5D-1BE4-F34C-92D1-16B81D569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3493" y="8711044"/>
            <a:ext cx="756000" cy="288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Snowball</a:t>
            </a:r>
          </a:p>
          <a:p>
            <a:pPr algn="ctr"/>
            <a:r>
              <a:rPr lang="en-US" sz="1000" b="1">
                <a:solidFill>
                  <a:schemeClr val="bg1"/>
                </a:solidFill>
              </a:rPr>
              <a:t>Edge</a:t>
            </a:r>
          </a:p>
        </p:txBody>
      </p:sp>
      <p:sp>
        <p:nvSpPr>
          <p:cNvPr id="526" name="AutoShape 44">
            <a:extLst>
              <a:ext uri="{FF2B5EF4-FFF2-40B4-BE49-F238E27FC236}">
                <a16:creationId xmlns:a16="http://schemas.microsoft.com/office/drawing/2014/main" id="{92EB179E-1D3B-4D46-8970-9328AF071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3" y="5398298"/>
            <a:ext cx="1260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 Edge</a:t>
            </a:r>
          </a:p>
        </p:txBody>
      </p:sp>
      <p:sp>
        <p:nvSpPr>
          <p:cNvPr id="527" name="AutoShape 44">
            <a:extLst>
              <a:ext uri="{FF2B5EF4-FFF2-40B4-BE49-F238E27FC236}">
                <a16:creationId xmlns:a16="http://schemas.microsoft.com/office/drawing/2014/main" id="{CE39D229-577B-9D4F-83CB-DED9F099B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653" y="6773882"/>
            <a:ext cx="82592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Lambda@Edge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8" name="AutoShape 44">
            <a:extLst>
              <a:ext uri="{FF2B5EF4-FFF2-40B4-BE49-F238E27FC236}">
                <a16:creationId xmlns:a16="http://schemas.microsoft.com/office/drawing/2014/main" id="{8136A594-EF16-8549-AD77-6E652B576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73" y="5949527"/>
            <a:ext cx="720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529" name="AutoShape 44">
            <a:extLst>
              <a:ext uri="{FF2B5EF4-FFF2-40B4-BE49-F238E27FC236}">
                <a16:creationId xmlns:a16="http://schemas.microsoft.com/office/drawing/2014/main" id="{B41EAE8B-827C-6348-886E-ED25AC002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753" y="6387448"/>
            <a:ext cx="792000" cy="288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IoT Greengrass</a:t>
            </a:r>
          </a:p>
        </p:txBody>
      </p:sp>
      <p:sp>
        <p:nvSpPr>
          <p:cNvPr id="530" name="AutoShape 44">
            <a:extLst>
              <a:ext uri="{FF2B5EF4-FFF2-40B4-BE49-F238E27FC236}">
                <a16:creationId xmlns:a16="http://schemas.microsoft.com/office/drawing/2014/main" id="{5DAFCF08-B252-0146-87B1-C9985E84F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220" y="905767"/>
            <a:ext cx="100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Management</a:t>
            </a:r>
          </a:p>
        </p:txBody>
      </p:sp>
      <p:sp>
        <p:nvSpPr>
          <p:cNvPr id="531" name="AutoShape 44">
            <a:extLst>
              <a:ext uri="{FF2B5EF4-FFF2-40B4-BE49-F238E27FC236}">
                <a16:creationId xmlns:a16="http://schemas.microsoft.com/office/drawing/2014/main" id="{28BE2099-6940-194E-B7B2-1C4FCB871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728" y="406379"/>
            <a:ext cx="1584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Amundsen</a:t>
            </a:r>
          </a:p>
        </p:txBody>
      </p:sp>
      <p:sp>
        <p:nvSpPr>
          <p:cNvPr id="533" name="AutoShape 44">
            <a:extLst>
              <a:ext uri="{FF2B5EF4-FFF2-40B4-BE49-F238E27FC236}">
                <a16:creationId xmlns:a16="http://schemas.microsoft.com/office/drawing/2014/main" id="{419CAD69-405E-A945-B7ED-698F89791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9577" y="2101988"/>
            <a:ext cx="1116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RStudio on EMR</a:t>
            </a:r>
          </a:p>
        </p:txBody>
      </p:sp>
      <p:sp>
        <p:nvSpPr>
          <p:cNvPr id="534" name="AutoShape 44">
            <a:extLst>
              <a:ext uri="{FF2B5EF4-FFF2-40B4-BE49-F238E27FC236}">
                <a16:creationId xmlns:a16="http://schemas.microsoft.com/office/drawing/2014/main" id="{4DFEF01C-8CD8-DB45-B993-B16D0E578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260" y="2335946"/>
            <a:ext cx="990738" cy="180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RStudio</a:t>
            </a:r>
          </a:p>
        </p:txBody>
      </p:sp>
      <p:sp>
        <p:nvSpPr>
          <p:cNvPr id="535" name="AutoShape 44">
            <a:extLst>
              <a:ext uri="{FF2B5EF4-FFF2-40B4-BE49-F238E27FC236}">
                <a16:creationId xmlns:a16="http://schemas.microsoft.com/office/drawing/2014/main" id="{4029D472-EB82-F94F-9A38-4480C8C3F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573" y="834051"/>
            <a:ext cx="684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536" name="AutoShape 44">
            <a:extLst>
              <a:ext uri="{FF2B5EF4-FFF2-40B4-BE49-F238E27FC236}">
                <a16:creationId xmlns:a16="http://schemas.microsoft.com/office/drawing/2014/main" id="{3321EA4E-5EE5-1340-99C4-498C74B52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233" y="3982400"/>
            <a:ext cx="509881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Glue</a:t>
            </a:r>
          </a:p>
        </p:txBody>
      </p:sp>
      <p:sp>
        <p:nvSpPr>
          <p:cNvPr id="537" name="AutoShape 44">
            <a:extLst>
              <a:ext uri="{FF2B5EF4-FFF2-40B4-BE49-F238E27FC236}">
                <a16:creationId xmlns:a16="http://schemas.microsoft.com/office/drawing/2014/main" id="{BB8281F5-63C8-9D4F-8164-E49428046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024" y="8256310"/>
            <a:ext cx="972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Kubernetes (EKS)</a:t>
            </a:r>
          </a:p>
        </p:txBody>
      </p:sp>
      <p:sp>
        <p:nvSpPr>
          <p:cNvPr id="538" name="AutoShape 44">
            <a:extLst>
              <a:ext uri="{FF2B5EF4-FFF2-40B4-BE49-F238E27FC236}">
                <a16:creationId xmlns:a16="http://schemas.microsoft.com/office/drawing/2014/main" id="{31C6A45E-ADAA-304A-9A74-83CDA6952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731" y="2534599"/>
            <a:ext cx="1054747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Databricks on AWS</a:t>
            </a:r>
          </a:p>
        </p:txBody>
      </p:sp>
      <p:sp>
        <p:nvSpPr>
          <p:cNvPr id="539" name="AutoShape 44">
            <a:extLst>
              <a:ext uri="{FF2B5EF4-FFF2-40B4-BE49-F238E27FC236}">
                <a16:creationId xmlns:a16="http://schemas.microsoft.com/office/drawing/2014/main" id="{7076CAAE-ED69-844C-A20D-D2108CB90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329" y="3026802"/>
            <a:ext cx="756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Snowball</a:t>
            </a:r>
          </a:p>
        </p:txBody>
      </p:sp>
      <p:pic>
        <p:nvPicPr>
          <p:cNvPr id="541" name="Picture 16" descr="Image result for message  logo icon">
            <a:extLst>
              <a:ext uri="{FF2B5EF4-FFF2-40B4-BE49-F238E27FC236}">
                <a16:creationId xmlns:a16="http://schemas.microsoft.com/office/drawing/2014/main" id="{75AF4823-18CB-764E-B2B9-EAB2B55E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18" y="7456683"/>
            <a:ext cx="457462" cy="4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AutoShape 44">
            <a:extLst>
              <a:ext uri="{FF2B5EF4-FFF2-40B4-BE49-F238E27FC236}">
                <a16:creationId xmlns:a16="http://schemas.microsoft.com/office/drawing/2014/main" id="{AC2E4F17-589A-6745-B714-6FE08E7E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915" y="1848443"/>
            <a:ext cx="971999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Transfer for SFTP</a:t>
            </a:r>
          </a:p>
        </p:txBody>
      </p:sp>
      <p:sp>
        <p:nvSpPr>
          <p:cNvPr id="543" name="AutoShape 44">
            <a:extLst>
              <a:ext uri="{FF2B5EF4-FFF2-40B4-BE49-F238E27FC236}">
                <a16:creationId xmlns:a16="http://schemas.microsoft.com/office/drawing/2014/main" id="{9B53347D-96DB-444A-B976-A7AB94FB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5796" y="2152722"/>
            <a:ext cx="828000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RDS / Aurora</a:t>
            </a:r>
          </a:p>
        </p:txBody>
      </p:sp>
      <p:sp>
        <p:nvSpPr>
          <p:cNvPr id="544" name="AutoShape 44">
            <a:extLst>
              <a:ext uri="{FF2B5EF4-FFF2-40B4-BE49-F238E27FC236}">
                <a16:creationId xmlns:a16="http://schemas.microsoft.com/office/drawing/2014/main" id="{8C9982CE-BBE3-9A46-A707-8D888B055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915" y="1607106"/>
            <a:ext cx="971999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Sync</a:t>
            </a:r>
          </a:p>
        </p:txBody>
      </p:sp>
      <p:sp>
        <p:nvSpPr>
          <p:cNvPr id="545" name="AutoShape 44">
            <a:extLst>
              <a:ext uri="{FF2B5EF4-FFF2-40B4-BE49-F238E27FC236}">
                <a16:creationId xmlns:a16="http://schemas.microsoft.com/office/drawing/2014/main" id="{AFF1B3FB-B739-3342-BBCF-16384F0E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733" y="2787918"/>
            <a:ext cx="971999" cy="180000"/>
          </a:xfrm>
          <a:prstGeom prst="roundRect">
            <a:avLst>
              <a:gd name="adj" fmla="val 10417"/>
            </a:avLst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Sync</a:t>
            </a:r>
          </a:p>
        </p:txBody>
      </p:sp>
      <p:sp>
        <p:nvSpPr>
          <p:cNvPr id="546" name="AutoShape 44">
            <a:extLst>
              <a:ext uri="{FF2B5EF4-FFF2-40B4-BE49-F238E27FC236}">
                <a16:creationId xmlns:a16="http://schemas.microsoft.com/office/drawing/2014/main" id="{EBF18E51-1F08-E646-A17C-ECB984C79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748" y="5829971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547" name="AutoShape 44">
            <a:extLst>
              <a:ext uri="{FF2B5EF4-FFF2-40B4-BE49-F238E27FC236}">
                <a16:creationId xmlns:a16="http://schemas.microsoft.com/office/drawing/2014/main" id="{9A61632C-5C20-3549-A01E-0E3CF7E7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9199" y="7174435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548" name="AutoShape 44">
            <a:extLst>
              <a:ext uri="{FF2B5EF4-FFF2-40B4-BE49-F238E27FC236}">
                <a16:creationId xmlns:a16="http://schemas.microsoft.com/office/drawing/2014/main" id="{4A971E86-2538-2148-B2C9-45F1F4E6D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768" y="7340259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E6AE18"/>
          </a:solidFill>
          <a:ln>
            <a:solidFill>
              <a:srgbClr val="E6AE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Gateway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28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A5B0B7-2D1D-CF4A-8E2F-F9F03651B65D}"/>
              </a:ext>
            </a:extLst>
          </p:cNvPr>
          <p:cNvGrpSpPr/>
          <p:nvPr/>
        </p:nvGrpSpPr>
        <p:grpSpPr>
          <a:xfrm>
            <a:off x="391886" y="96460"/>
            <a:ext cx="15675428" cy="9207716"/>
            <a:chOff x="391886" y="96460"/>
            <a:chExt cx="15675428" cy="920771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0D2972A-9D3F-E045-97DF-340F424DDC72}"/>
                </a:ext>
              </a:extLst>
            </p:cNvPr>
            <p:cNvSpPr/>
            <p:nvPr/>
          </p:nvSpPr>
          <p:spPr>
            <a:xfrm>
              <a:off x="11379822" y="8226015"/>
              <a:ext cx="4687492" cy="107816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8A03BF0-B38C-AE47-85D0-8559CCEDEAF6}"/>
                </a:ext>
              </a:extLst>
            </p:cNvPr>
            <p:cNvSpPr/>
            <p:nvPr/>
          </p:nvSpPr>
          <p:spPr>
            <a:xfrm>
              <a:off x="14388533" y="1404949"/>
              <a:ext cx="1098000" cy="7686297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Consumer / Targets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4ACBB1-353D-8745-BFB7-9B905CA471E7}"/>
                </a:ext>
              </a:extLst>
            </p:cNvPr>
            <p:cNvSpPr/>
            <p:nvPr/>
          </p:nvSpPr>
          <p:spPr>
            <a:xfrm>
              <a:off x="7408916" y="2036076"/>
              <a:ext cx="5094620" cy="3166847"/>
            </a:xfrm>
            <a:prstGeom prst="roundRect">
              <a:avLst>
                <a:gd name="adj" fmla="val 4983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Lake / DWH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002D1F-E805-E14B-A3F9-D74EBAA7FF84}"/>
                </a:ext>
              </a:extLst>
            </p:cNvPr>
            <p:cNvCxnSpPr>
              <a:cxnSpLocks/>
            </p:cNvCxnSpPr>
            <p:nvPr/>
          </p:nvCxnSpPr>
          <p:spPr>
            <a:xfrm>
              <a:off x="8728395" y="3731690"/>
              <a:ext cx="2808000" cy="16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26162E-F69B-5843-B89E-BCBCCD6E4A47}"/>
                </a:ext>
              </a:extLst>
            </p:cNvPr>
            <p:cNvSpPr txBox="1"/>
            <p:nvPr/>
          </p:nvSpPr>
          <p:spPr>
            <a:xfrm rot="16200000">
              <a:off x="8799214" y="4715003"/>
              <a:ext cx="57464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Landing /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Raw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39F8B8-357E-2841-B87B-176BF80A5375}"/>
                </a:ext>
              </a:extLst>
            </p:cNvPr>
            <p:cNvSpPr txBox="1"/>
            <p:nvPr/>
          </p:nvSpPr>
          <p:spPr>
            <a:xfrm rot="16200000">
              <a:off x="8887764" y="3984791"/>
              <a:ext cx="3975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Refined</a:t>
              </a:r>
            </a:p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F0C-7160-3841-A6DA-F1E12B108EA5}"/>
                </a:ext>
              </a:extLst>
            </p:cNvPr>
            <p:cNvSpPr txBox="1"/>
            <p:nvPr/>
          </p:nvSpPr>
          <p:spPr>
            <a:xfrm rot="16200000">
              <a:off x="8775554" y="3221014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Usage-Opti-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Mized Zone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257F1F-C6BB-AB41-8B97-4D1A169EC324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67" y="4497516"/>
              <a:ext cx="280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282E5CD-6041-4D4F-951C-6FDA44FA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180501"/>
              <a:ext cx="463653" cy="2880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2EEABF7-0F02-3648-A35A-95B726FD100B}"/>
                </a:ext>
              </a:extLst>
            </p:cNvPr>
            <p:cNvSpPr/>
            <p:nvPr/>
          </p:nvSpPr>
          <p:spPr>
            <a:xfrm>
              <a:off x="4848682" y="1404948"/>
              <a:ext cx="1544762" cy="6511238"/>
            </a:xfrm>
            <a:prstGeom prst="roundRect">
              <a:avLst>
                <a:gd name="adj" fmla="val 10892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Integration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6832AD2-FA93-C54C-BE65-6BAD4F8DE1B6}"/>
                </a:ext>
              </a:extLst>
            </p:cNvPr>
            <p:cNvSpPr txBox="1"/>
            <p:nvPr/>
          </p:nvSpPr>
          <p:spPr>
            <a:xfrm>
              <a:off x="11037048" y="3503956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E13F74-D980-C84A-8F42-E5CDAE24D60F}"/>
                </a:ext>
              </a:extLst>
            </p:cNvPr>
            <p:cNvSpPr/>
            <p:nvPr/>
          </p:nvSpPr>
          <p:spPr>
            <a:xfrm>
              <a:off x="2857039" y="96460"/>
              <a:ext cx="11128319" cy="9139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Modern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Data Platform</a:t>
              </a:r>
            </a:p>
          </p:txBody>
        </p:sp>
        <p:pic>
          <p:nvPicPr>
            <p:cNvPr id="116" name="Picture 18" descr="ildergebnis für data visualisation icon">
              <a:extLst>
                <a:ext uri="{FF2B5EF4-FFF2-40B4-BE49-F238E27FC236}">
                  <a16:creationId xmlns:a16="http://schemas.microsoft.com/office/drawing/2014/main" id="{50D69444-1805-3A49-B1DF-1F36E9079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2979476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ildergebnis für microservice symbol">
              <a:extLst>
                <a:ext uri="{FF2B5EF4-FFF2-40B4-BE49-F238E27FC236}">
                  <a16:creationId xmlns:a16="http://schemas.microsoft.com/office/drawing/2014/main" id="{A35A1CA5-D0C9-5B47-942C-D3527E006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457692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B01616-5C75-FE4D-8F56-2C08A93A4F62}"/>
                </a:ext>
              </a:extLst>
            </p:cNvPr>
            <p:cNvSpPr txBox="1"/>
            <p:nvPr/>
          </p:nvSpPr>
          <p:spPr>
            <a:xfrm>
              <a:off x="14582423" y="3368732"/>
              <a:ext cx="70532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Batch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829AF8-A43B-F741-B15F-942514840A23}"/>
                </a:ext>
              </a:extLst>
            </p:cNvPr>
            <p:cNvSpPr txBox="1"/>
            <p:nvPr/>
          </p:nvSpPr>
          <p:spPr>
            <a:xfrm>
              <a:off x="14588835" y="4939762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Self-Service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pic>
          <p:nvPicPr>
            <p:cNvPr id="120" name="Picture 119" descr="ildergebnis für datascience lab icon">
              <a:extLst>
                <a:ext uri="{FF2B5EF4-FFF2-40B4-BE49-F238E27FC236}">
                  <a16:creationId xmlns:a16="http://schemas.microsoft.com/office/drawing/2014/main" id="{34680BFE-EBF5-9447-936D-287233F2C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7811" y="2317108"/>
              <a:ext cx="294545" cy="29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B558769-9B79-CF41-ADD5-BED117A13A8B}"/>
                </a:ext>
              </a:extLst>
            </p:cNvPr>
            <p:cNvSpPr txBox="1"/>
            <p:nvPr/>
          </p:nvSpPr>
          <p:spPr>
            <a:xfrm>
              <a:off x="14559982" y="2644001"/>
              <a:ext cx="7502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Science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Workbench</a:t>
              </a:r>
            </a:p>
          </p:txBody>
        </p:sp>
        <p:pic>
          <p:nvPicPr>
            <p:cNvPr id="122" name="Picture 18" descr="ildergebnis für data visualisation icon">
              <a:extLst>
                <a:ext uri="{FF2B5EF4-FFF2-40B4-BE49-F238E27FC236}">
                  <a16:creationId xmlns:a16="http://schemas.microsoft.com/office/drawing/2014/main" id="{3111BC20-40A8-1343-85F6-63F4A53B9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3791439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B926035-3CEA-AC47-B244-7F90C6FA866C}"/>
                </a:ext>
              </a:extLst>
            </p:cNvPr>
            <p:cNvSpPr txBox="1"/>
            <p:nvPr/>
          </p:nvSpPr>
          <p:spPr>
            <a:xfrm>
              <a:off x="14495860" y="4173971"/>
              <a:ext cx="878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Streaming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E8CD55D-E2FA-9C41-9AE4-7CD6BA8A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5454040" y="3006492"/>
              <a:ext cx="324000" cy="35426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20353DC-08FF-754B-AEF5-51E0AD24F5EB}"/>
                </a:ext>
              </a:extLst>
            </p:cNvPr>
            <p:cNvSpPr txBox="1"/>
            <p:nvPr/>
          </p:nvSpPr>
          <p:spPr>
            <a:xfrm>
              <a:off x="4990139" y="3399513"/>
              <a:ext cx="125180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Virtualization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29925E72-FACB-434D-87A2-948FCC3A1E2D}"/>
                </a:ext>
              </a:extLst>
            </p:cNvPr>
            <p:cNvSpPr/>
            <p:nvPr/>
          </p:nvSpPr>
          <p:spPr>
            <a:xfrm>
              <a:off x="3056413" y="4842206"/>
              <a:ext cx="953972" cy="3073979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Edge Computing</a:t>
              </a:r>
            </a:p>
          </p:txBody>
        </p:sp>
        <p:pic>
          <p:nvPicPr>
            <p:cNvPr id="175" name="Picture 174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BA989AAF-260F-864B-B81B-4F991A033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440" y="6523566"/>
              <a:ext cx="334800" cy="33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9E178E-0064-4646-850D-5A400481BB6F}"/>
                </a:ext>
              </a:extLst>
            </p:cNvPr>
            <p:cNvSpPr txBox="1"/>
            <p:nvPr/>
          </p:nvSpPr>
          <p:spPr>
            <a:xfrm>
              <a:off x="3276359" y="6890651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6612A97-1DB8-804A-88C9-F2DE48AF30CD}"/>
                </a:ext>
              </a:extLst>
            </p:cNvPr>
            <p:cNvSpPr txBox="1"/>
            <p:nvPr/>
          </p:nvSpPr>
          <p:spPr>
            <a:xfrm>
              <a:off x="3247506" y="6217209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A1CADB8-D89B-774B-B526-0BF5B2C83B75}"/>
                </a:ext>
              </a:extLst>
            </p:cNvPr>
            <p:cNvGrpSpPr/>
            <p:nvPr/>
          </p:nvGrpSpPr>
          <p:grpSpPr>
            <a:xfrm>
              <a:off x="3388840" y="5864391"/>
              <a:ext cx="288000" cy="288000"/>
              <a:chOff x="5926904" y="2540197"/>
              <a:chExt cx="781814" cy="72000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3041F95-6CF7-2A43-9537-1B37DBD8C42F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419D5AB-1D43-B24A-A606-B26756C0BE2B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4C08913-3539-E64A-9BF0-46E489A79F04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A5242EF-0954-BE4B-868A-46ECE58A2B52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48EE5F7-81B3-8C40-AE6C-8C0A725B126D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E92B3A-051E-594B-9994-4456944DC397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8A43518-6475-344F-B942-53994DEFF4C7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5F853E7-5BF0-4F4A-BAC8-0E5ED04C5942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3366032-349F-2347-A39F-9363D0A30865}"/>
                </a:ext>
              </a:extLst>
            </p:cNvPr>
            <p:cNvSpPr txBox="1"/>
            <p:nvPr/>
          </p:nvSpPr>
          <p:spPr>
            <a:xfrm>
              <a:off x="3274186" y="5614904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9BAB895-606E-BC4D-82A4-852BE158436A}"/>
                </a:ext>
              </a:extLst>
            </p:cNvPr>
            <p:cNvSpPr txBox="1"/>
            <p:nvPr/>
          </p:nvSpPr>
          <p:spPr>
            <a:xfrm>
              <a:off x="14649748" y="8398974"/>
              <a:ext cx="5706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Enterprise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</a:t>
              </a:r>
            </a:p>
          </p:txBody>
        </p:sp>
        <p:pic>
          <p:nvPicPr>
            <p:cNvPr id="212" name="Picture 8" descr="mage result for erp apps symbol">
              <a:extLst>
                <a:ext uri="{FF2B5EF4-FFF2-40B4-BE49-F238E27FC236}">
                  <a16:creationId xmlns:a16="http://schemas.microsoft.com/office/drawing/2014/main" id="{226A3DB9-5F95-464F-AE1B-18FA4A2C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7967917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32D6F70-085A-3648-AA54-7B7856DDF624}"/>
                </a:ext>
              </a:extLst>
            </p:cNvPr>
            <p:cNvSpPr txBox="1"/>
            <p:nvPr/>
          </p:nvSpPr>
          <p:spPr>
            <a:xfrm>
              <a:off x="5029341" y="2680897"/>
              <a:ext cx="117339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Change Data Capture</a:t>
              </a:r>
            </a:p>
          </p:txBody>
        </p:sp>
        <p:pic>
          <p:nvPicPr>
            <p:cNvPr id="220" name="Picture 219" descr="ildergebnis für bucket storage icon">
              <a:extLst>
                <a:ext uri="{FF2B5EF4-FFF2-40B4-BE49-F238E27FC236}">
                  <a16:creationId xmlns:a16="http://schemas.microsoft.com/office/drawing/2014/main" id="{03446C04-C025-8948-9BF8-5BC8A097B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456066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07E11-31C4-9942-9CF2-53F2C968F644}"/>
                </a:ext>
              </a:extLst>
            </p:cNvPr>
            <p:cNvGrpSpPr/>
            <p:nvPr/>
          </p:nvGrpSpPr>
          <p:grpSpPr>
            <a:xfrm>
              <a:off x="9502784" y="4565610"/>
              <a:ext cx="365055" cy="377030"/>
              <a:chOff x="8908817" y="4694920"/>
              <a:chExt cx="365055" cy="377030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DF581D22-278E-B54E-B269-18E265B86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8817" y="4747950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A43A595D-4640-9740-864E-96C508C33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9872" y="4694920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28" name="Picture 227" descr="ildergebnis für bucket storage icon">
              <a:extLst>
                <a:ext uri="{FF2B5EF4-FFF2-40B4-BE49-F238E27FC236}">
                  <a16:creationId xmlns:a16="http://schemas.microsoft.com/office/drawing/2014/main" id="{C7C00CCE-EA8E-5D44-8A6E-61C79B49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847704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D12887-C4D7-B74B-9D96-8A40E0080A25}"/>
                </a:ext>
              </a:extLst>
            </p:cNvPr>
            <p:cNvGrpSpPr/>
            <p:nvPr/>
          </p:nvGrpSpPr>
          <p:grpSpPr>
            <a:xfrm>
              <a:off x="9495206" y="3841981"/>
              <a:ext cx="380211" cy="371978"/>
              <a:chOff x="8901649" y="3971291"/>
              <a:chExt cx="380211" cy="371978"/>
            </a:xfrm>
          </p:grpSpPr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375803C2-E708-3A4C-A26E-A07AB4BEE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1649" y="401926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6F21D1EA-1DBE-384C-83B9-9F2317FC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57860" y="397129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31" name="Picture 230" descr="ildergebnis für bucket storage icon">
              <a:extLst>
                <a:ext uri="{FF2B5EF4-FFF2-40B4-BE49-F238E27FC236}">
                  <a16:creationId xmlns:a16="http://schemas.microsoft.com/office/drawing/2014/main" id="{989B3533-515A-7241-8AD7-78C62AD8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121130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97D571-38BA-A643-B01E-92F4FFA6F4E4}"/>
                </a:ext>
              </a:extLst>
            </p:cNvPr>
            <p:cNvGrpSpPr/>
            <p:nvPr/>
          </p:nvGrpSpPr>
          <p:grpSpPr>
            <a:xfrm>
              <a:off x="9495206" y="3116658"/>
              <a:ext cx="380211" cy="371978"/>
              <a:chOff x="8903897" y="3245968"/>
              <a:chExt cx="380211" cy="371978"/>
            </a:xfrm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F87B2514-2DB6-0C41-8C7C-4F471FCD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3897" y="3293946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1A9EC1B2-7041-F443-ABF3-0D82BADCE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108" y="3245968"/>
                <a:ext cx="324000" cy="324000"/>
              </a:xfrm>
              <a:prstGeom prst="rect">
                <a:avLst/>
              </a:prstGeom>
            </p:spPr>
          </p:pic>
        </p:grpSp>
        <p:sp>
          <p:nvSpPr>
            <p:cNvPr id="236" name="Right Arrow 235">
              <a:extLst>
                <a:ext uri="{FF2B5EF4-FFF2-40B4-BE49-F238E27FC236}">
                  <a16:creationId xmlns:a16="http://schemas.microsoft.com/office/drawing/2014/main" id="{83E2B677-7792-174E-8965-DD3FD85D51F5}"/>
                </a:ext>
              </a:extLst>
            </p:cNvPr>
            <p:cNvSpPr/>
            <p:nvPr/>
          </p:nvSpPr>
          <p:spPr>
            <a:xfrm>
              <a:off x="6441096" y="1488574"/>
              <a:ext cx="7887422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91ECA0D-63E4-F046-9EF6-FE32DA0FE3DD}"/>
                </a:ext>
              </a:extLst>
            </p:cNvPr>
            <p:cNvSpPr txBox="1"/>
            <p:nvPr/>
          </p:nvSpPr>
          <p:spPr>
            <a:xfrm>
              <a:off x="10031305" y="3468012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3C7BA54-2554-954F-8E70-C7D8D0A068C2}"/>
                </a:ext>
              </a:extLst>
            </p:cNvPr>
            <p:cNvSpPr txBox="1"/>
            <p:nvPr/>
          </p:nvSpPr>
          <p:spPr>
            <a:xfrm>
              <a:off x="9569895" y="3544745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33615B1-4862-BD48-8F4C-147F67BC9D83}"/>
                </a:ext>
              </a:extLst>
            </p:cNvPr>
            <p:cNvSpPr txBox="1"/>
            <p:nvPr/>
          </p:nvSpPr>
          <p:spPr>
            <a:xfrm>
              <a:off x="10031305" y="4195343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F67C8F9-0E7D-634A-94D4-C683649BD3B8}"/>
                </a:ext>
              </a:extLst>
            </p:cNvPr>
            <p:cNvSpPr txBox="1"/>
            <p:nvPr/>
          </p:nvSpPr>
          <p:spPr>
            <a:xfrm>
              <a:off x="9569895" y="425936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BECC46A-4311-204E-A8E1-F2115DD6DE9D}"/>
                </a:ext>
              </a:extLst>
            </p:cNvPr>
            <p:cNvSpPr txBox="1"/>
            <p:nvPr/>
          </p:nvSpPr>
          <p:spPr>
            <a:xfrm>
              <a:off x="10031305" y="4898748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2DC02DA-B9D3-7446-A7F2-928B0E527E7F}"/>
                </a:ext>
              </a:extLst>
            </p:cNvPr>
            <p:cNvSpPr txBox="1"/>
            <p:nvPr/>
          </p:nvSpPr>
          <p:spPr>
            <a:xfrm>
              <a:off x="9569895" y="4978486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pic>
          <p:nvPicPr>
            <p:cNvPr id="261" name="Picture 260" descr="ildergebnis für bucket storage icon">
              <a:extLst>
                <a:ext uri="{FF2B5EF4-FFF2-40B4-BE49-F238E27FC236}">
                  <a16:creationId xmlns:a16="http://schemas.microsoft.com/office/drawing/2014/main" id="{D7660714-94D4-BC49-95AA-2AEAC119B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291" y="7283507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E96F3F-93EA-9E41-9595-5B741058CE8A}"/>
                </a:ext>
              </a:extLst>
            </p:cNvPr>
            <p:cNvSpPr txBox="1"/>
            <p:nvPr/>
          </p:nvSpPr>
          <p:spPr>
            <a:xfrm>
              <a:off x="3209850" y="7642682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E3822F4-BC5A-2F49-B798-940284444B81}"/>
                </a:ext>
              </a:extLst>
            </p:cNvPr>
            <p:cNvGrpSpPr/>
            <p:nvPr/>
          </p:nvGrpSpPr>
          <p:grpSpPr>
            <a:xfrm>
              <a:off x="5472040" y="6605219"/>
              <a:ext cx="288000" cy="288000"/>
              <a:chOff x="5926904" y="2540197"/>
              <a:chExt cx="781814" cy="72000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5DD0CB4D-13C3-344F-8686-5FD0AE0C6CC7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ABBFF193-842E-A545-8BE1-580D5561E0A2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C9EB78C-C87D-324B-A6D6-BDED0683885B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A437D26D-387F-A24E-AACC-D482F8783803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9D95302-ABE1-6F40-800E-E282F17C81A1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F05DC60-FA05-DF48-A04E-CF844166A9C3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77A0D0D-D09F-4941-9BFB-594AC875861F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BFE4B8E-3235-5949-8962-392D79006947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9DC32C6-B2D2-8745-99D9-1AC1047DD206}"/>
                </a:ext>
              </a:extLst>
            </p:cNvPr>
            <p:cNvSpPr txBox="1"/>
            <p:nvPr/>
          </p:nvSpPr>
          <p:spPr>
            <a:xfrm>
              <a:off x="5330706" y="6929655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F53B101-A968-304A-87E2-7FD3E129A110}"/>
                </a:ext>
              </a:extLst>
            </p:cNvPr>
            <p:cNvSpPr txBox="1"/>
            <p:nvPr/>
          </p:nvSpPr>
          <p:spPr>
            <a:xfrm>
              <a:off x="5343529" y="4078948"/>
              <a:ext cx="54502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91" name="Right Arrow 290">
              <a:extLst>
                <a:ext uri="{FF2B5EF4-FFF2-40B4-BE49-F238E27FC236}">
                  <a16:creationId xmlns:a16="http://schemas.microsoft.com/office/drawing/2014/main" id="{CEC2B738-3013-8448-BE89-A6BB5EAE6536}"/>
                </a:ext>
              </a:extLst>
            </p:cNvPr>
            <p:cNvSpPr/>
            <p:nvPr/>
          </p:nvSpPr>
          <p:spPr>
            <a:xfrm>
              <a:off x="2297056" y="6695479"/>
              <a:ext cx="733824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2" name="Right Arrow 291">
              <a:extLst>
                <a:ext uri="{FF2B5EF4-FFF2-40B4-BE49-F238E27FC236}">
                  <a16:creationId xmlns:a16="http://schemas.microsoft.com/office/drawing/2014/main" id="{B33CF7C8-C184-6449-BEAA-2CE576257B41}"/>
                </a:ext>
              </a:extLst>
            </p:cNvPr>
            <p:cNvSpPr/>
            <p:nvPr/>
          </p:nvSpPr>
          <p:spPr>
            <a:xfrm>
              <a:off x="4074906" y="670387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920567AB-E78B-D44F-BBED-2776956095E6}"/>
                </a:ext>
              </a:extLst>
            </p:cNvPr>
            <p:cNvSpPr/>
            <p:nvPr/>
          </p:nvSpPr>
          <p:spPr>
            <a:xfrm>
              <a:off x="6486092" y="3566393"/>
              <a:ext cx="85438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5" name="Right Arrow 294">
              <a:extLst>
                <a:ext uri="{FF2B5EF4-FFF2-40B4-BE49-F238E27FC236}">
                  <a16:creationId xmlns:a16="http://schemas.microsoft.com/office/drawing/2014/main" id="{DB708B4B-B4CB-E240-BFBB-C096677580FA}"/>
                </a:ext>
              </a:extLst>
            </p:cNvPr>
            <p:cNvSpPr/>
            <p:nvPr/>
          </p:nvSpPr>
          <p:spPr>
            <a:xfrm rot="10800000">
              <a:off x="6469083" y="5758908"/>
              <a:ext cx="87139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E8D46089-D75C-9646-A206-8F13E1110043}"/>
                </a:ext>
              </a:extLst>
            </p:cNvPr>
            <p:cNvSpPr/>
            <p:nvPr/>
          </p:nvSpPr>
          <p:spPr>
            <a:xfrm>
              <a:off x="6497662" y="5981667"/>
              <a:ext cx="8428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7" name="Right Arrow 296">
              <a:extLst>
                <a:ext uri="{FF2B5EF4-FFF2-40B4-BE49-F238E27FC236}">
                  <a16:creationId xmlns:a16="http://schemas.microsoft.com/office/drawing/2014/main" id="{BF70218A-898F-1644-AC8D-AC54252E6636}"/>
                </a:ext>
              </a:extLst>
            </p:cNvPr>
            <p:cNvSpPr/>
            <p:nvPr/>
          </p:nvSpPr>
          <p:spPr>
            <a:xfrm rot="10800000">
              <a:off x="6469084" y="6994965"/>
              <a:ext cx="87139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8" name="Right Arrow 297">
              <a:extLst>
                <a:ext uri="{FF2B5EF4-FFF2-40B4-BE49-F238E27FC236}">
                  <a16:creationId xmlns:a16="http://schemas.microsoft.com/office/drawing/2014/main" id="{F0F51754-CA7B-B044-97BA-F0B723E51330}"/>
                </a:ext>
              </a:extLst>
            </p:cNvPr>
            <p:cNvSpPr/>
            <p:nvPr/>
          </p:nvSpPr>
          <p:spPr>
            <a:xfrm>
              <a:off x="6487590" y="7228670"/>
              <a:ext cx="85289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9" name="Right Arrow 298">
              <a:extLst>
                <a:ext uri="{FF2B5EF4-FFF2-40B4-BE49-F238E27FC236}">
                  <a16:creationId xmlns:a16="http://schemas.microsoft.com/office/drawing/2014/main" id="{07BF493F-CC08-F34F-A75F-8DD69401C6A4}"/>
                </a:ext>
              </a:extLst>
            </p:cNvPr>
            <p:cNvSpPr/>
            <p:nvPr/>
          </p:nvSpPr>
          <p:spPr>
            <a:xfrm>
              <a:off x="12605371" y="3541274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158CF51B-8DFD-B74B-90DA-8CB14E2F3020}"/>
                </a:ext>
              </a:extLst>
            </p:cNvPr>
            <p:cNvSpPr/>
            <p:nvPr/>
          </p:nvSpPr>
          <p:spPr>
            <a:xfrm>
              <a:off x="3000542" y="211506"/>
              <a:ext cx="3010494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Platform Automation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43515149-AA68-2747-8434-4C55942E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749" y="574134"/>
              <a:ext cx="444655" cy="276200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E830B239-16EA-0947-9C1C-38570F68DEF9}"/>
                </a:ext>
              </a:extLst>
            </p:cNvPr>
            <p:cNvSpPr txBox="1"/>
            <p:nvPr/>
          </p:nvSpPr>
          <p:spPr>
            <a:xfrm>
              <a:off x="5286181" y="893102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Meta Data</a:t>
              </a:r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A864EA59-B46D-364E-81E8-3B967815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4646892" y="550235"/>
              <a:ext cx="324000" cy="324000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BD295FD-53FB-5841-BD3A-1FBD02F7B793}"/>
                </a:ext>
              </a:extLst>
            </p:cNvPr>
            <p:cNvSpPr txBox="1"/>
            <p:nvPr/>
          </p:nvSpPr>
          <p:spPr>
            <a:xfrm>
              <a:off x="4512778" y="904532"/>
              <a:ext cx="5514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Generator</a:t>
              </a:r>
            </a:p>
          </p:txBody>
        </p:sp>
        <p:sp>
          <p:nvSpPr>
            <p:cNvPr id="307" name="Rounded Rectangle 306">
              <a:extLst>
                <a:ext uri="{FF2B5EF4-FFF2-40B4-BE49-F238E27FC236}">
                  <a16:creationId xmlns:a16="http://schemas.microsoft.com/office/drawing/2014/main" id="{51846F02-CC23-D849-B036-F6623849C68A}"/>
                </a:ext>
              </a:extLst>
            </p:cNvPr>
            <p:cNvSpPr/>
            <p:nvPr/>
          </p:nvSpPr>
          <p:spPr>
            <a:xfrm>
              <a:off x="6197090" y="217207"/>
              <a:ext cx="6306446" cy="985988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Governance &amp; Security</a:t>
              </a:r>
            </a:p>
          </p:txBody>
        </p:sp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8816AD75-7D97-0F48-85A8-01924E28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8769086" y="578311"/>
              <a:ext cx="324000" cy="324000"/>
            </a:xfrm>
            <a:prstGeom prst="rect">
              <a:avLst/>
            </a:prstGeom>
          </p:spPr>
        </p:pic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AD3A822-ADFD-5C44-AB31-39CE0BA93EF7}"/>
                </a:ext>
              </a:extLst>
            </p:cNvPr>
            <p:cNvSpPr txBox="1"/>
            <p:nvPr/>
          </p:nvSpPr>
          <p:spPr>
            <a:xfrm>
              <a:off x="8696092" y="992854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Archival</a:t>
              </a:r>
            </a:p>
          </p:txBody>
        </p:sp>
        <p:pic>
          <p:nvPicPr>
            <p:cNvPr id="314" name="Picture 2" descr="Bildergebnis für access management symbol  icon">
              <a:extLst>
                <a:ext uri="{FF2B5EF4-FFF2-40B4-BE49-F238E27FC236}">
                  <a16:creationId xmlns:a16="http://schemas.microsoft.com/office/drawing/2014/main" id="{14DEC7D8-B3F9-244A-8CB4-979DFCB07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6825" y="561795"/>
              <a:ext cx="357033" cy="35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6BA3552-5667-C746-8896-6A3515BC7357}"/>
                </a:ext>
              </a:extLst>
            </p:cNvPr>
            <p:cNvSpPr txBox="1"/>
            <p:nvPr/>
          </p:nvSpPr>
          <p:spPr>
            <a:xfrm>
              <a:off x="9234953" y="992854"/>
              <a:ext cx="7437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Access Mgmt</a:t>
              </a:r>
            </a:p>
          </p:txBody>
        </p:sp>
        <p:pic>
          <p:nvPicPr>
            <p:cNvPr id="316" name="Picture 4" descr="Bildergebnis für data encryption symbol  icon">
              <a:extLst>
                <a:ext uri="{FF2B5EF4-FFF2-40B4-BE49-F238E27FC236}">
                  <a16:creationId xmlns:a16="http://schemas.microsoft.com/office/drawing/2014/main" id="{FE38C999-80F4-BC45-A268-94760B6C9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82" y="537841"/>
              <a:ext cx="404940" cy="40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D969295-CA99-664C-87BC-1F286224BB6D}"/>
                </a:ext>
              </a:extLst>
            </p:cNvPr>
            <p:cNvSpPr txBox="1"/>
            <p:nvPr/>
          </p:nvSpPr>
          <p:spPr>
            <a:xfrm>
              <a:off x="10101344" y="923604"/>
              <a:ext cx="7181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Encryption &amp;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Protection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EBD5E01-443B-AC4A-B01E-685DC8AEA2BB}"/>
                </a:ext>
              </a:extLst>
            </p:cNvPr>
            <p:cNvSpPr txBox="1"/>
            <p:nvPr/>
          </p:nvSpPr>
          <p:spPr>
            <a:xfrm>
              <a:off x="6267328" y="992854"/>
              <a:ext cx="7181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Lineage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FBCCB87-4836-A142-A8E2-A7859F28BDE1}"/>
                </a:ext>
              </a:extLst>
            </p:cNvPr>
            <p:cNvSpPr txBox="1"/>
            <p:nvPr/>
          </p:nvSpPr>
          <p:spPr>
            <a:xfrm>
              <a:off x="3646992" y="930786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21" name="Picture 4" descr="ildergebnis für scheduler symbol">
              <a:extLst>
                <a:ext uri="{FF2B5EF4-FFF2-40B4-BE49-F238E27FC236}">
                  <a16:creationId xmlns:a16="http://schemas.microsoft.com/office/drawing/2014/main" id="{B2976AC1-039F-1745-87EE-F45D7695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2" y="514437"/>
              <a:ext cx="396280" cy="39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1BC0F74F-723F-EC49-9344-8F28FD5E7E4C}"/>
                </a:ext>
              </a:extLst>
            </p:cNvPr>
            <p:cNvGrpSpPr/>
            <p:nvPr/>
          </p:nvGrpSpPr>
          <p:grpSpPr>
            <a:xfrm>
              <a:off x="3100842" y="549253"/>
              <a:ext cx="370384" cy="336487"/>
              <a:chOff x="7294139" y="2532705"/>
              <a:chExt cx="799251" cy="720000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B5CA4A2-1D54-E347-AEBE-BE32009449F8}"/>
                  </a:ext>
                </a:extLst>
              </p:cNvPr>
              <p:cNvSpPr/>
              <p:nvPr/>
            </p:nvSpPr>
            <p:spPr>
              <a:xfrm>
                <a:off x="7352248" y="2532705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D09D44D0-A25A-604E-9783-1AEB40723689}"/>
                  </a:ext>
                </a:extLst>
              </p:cNvPr>
              <p:cNvSpPr/>
              <p:nvPr/>
            </p:nvSpPr>
            <p:spPr>
              <a:xfrm>
                <a:off x="7294139" y="2667296"/>
                <a:ext cx="799251" cy="472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F68B8F6A-DD66-C241-AF7F-BAE21B03D5C2}"/>
                  </a:ext>
                </a:extLst>
              </p:cNvPr>
              <p:cNvCxnSpPr/>
              <p:nvPr/>
            </p:nvCxnSpPr>
            <p:spPr>
              <a:xfrm flipV="1">
                <a:off x="7460308" y="2915295"/>
                <a:ext cx="456550" cy="1628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79">
                <a:extLst>
                  <a:ext uri="{FF2B5EF4-FFF2-40B4-BE49-F238E27FC236}">
                    <a16:creationId xmlns:a16="http://schemas.microsoft.com/office/drawing/2014/main" id="{B52434AA-085D-2443-BDCA-6301D24C5535}"/>
                  </a:ext>
                </a:extLst>
              </p:cNvPr>
              <p:cNvCxnSpPr/>
              <p:nvPr/>
            </p:nvCxnSpPr>
            <p:spPr>
              <a:xfrm flipV="1">
                <a:off x="7478056" y="2716095"/>
                <a:ext cx="409936" cy="212674"/>
              </a:xfrm>
              <a:prstGeom prst="curvedConnector3">
                <a:avLst>
                  <a:gd name="adj1" fmla="val 50001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79">
                <a:extLst>
                  <a:ext uri="{FF2B5EF4-FFF2-40B4-BE49-F238E27FC236}">
                    <a16:creationId xmlns:a16="http://schemas.microsoft.com/office/drawing/2014/main" id="{0DA7027F-076D-294C-A6BF-AF7787EA1EAF}"/>
                  </a:ext>
                </a:extLst>
              </p:cNvPr>
              <p:cNvCxnSpPr/>
              <p:nvPr/>
            </p:nvCxnSpPr>
            <p:spPr>
              <a:xfrm>
                <a:off x="7489858" y="2931575"/>
                <a:ext cx="391593" cy="179610"/>
              </a:xfrm>
              <a:prstGeom prst="curvedConnector3">
                <a:avLst>
                  <a:gd name="adj1" fmla="val 55912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F8AD1509-290A-694F-8AB4-A680978376EC}"/>
                </a:ext>
              </a:extLst>
            </p:cNvPr>
            <p:cNvSpPr txBox="1"/>
            <p:nvPr/>
          </p:nvSpPr>
          <p:spPr>
            <a:xfrm>
              <a:off x="3105109" y="929143"/>
              <a:ext cx="4296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Handler</a:t>
              </a:r>
            </a:p>
          </p:txBody>
        </p:sp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4BDEEBE3-7E0F-504C-BAD8-4CA07120ACEB}"/>
                </a:ext>
              </a:extLst>
            </p:cNvPr>
            <p:cNvSpPr/>
            <p:nvPr/>
          </p:nvSpPr>
          <p:spPr>
            <a:xfrm rot="10800000">
              <a:off x="2297058" y="3400011"/>
              <a:ext cx="2511566" cy="173985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EA2C0467-E8A5-E34F-873F-A3E51ACACE68}"/>
                </a:ext>
              </a:extLst>
            </p:cNvPr>
            <p:cNvSpPr/>
            <p:nvPr/>
          </p:nvSpPr>
          <p:spPr>
            <a:xfrm rot="10800000">
              <a:off x="2290322" y="6394011"/>
              <a:ext cx="71602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11307C1E-40F2-A04D-801B-C375D8C5C137}"/>
                </a:ext>
              </a:extLst>
            </p:cNvPr>
            <p:cNvSpPr/>
            <p:nvPr/>
          </p:nvSpPr>
          <p:spPr>
            <a:xfrm rot="10800000">
              <a:off x="4050360" y="640139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54F82DC-54FC-8D41-946B-E9B87B30FEC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94" y="2963552"/>
              <a:ext cx="2808000" cy="1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9A21D35-4B0F-BA4F-A194-BD4844B16C7B}"/>
                </a:ext>
              </a:extLst>
            </p:cNvPr>
            <p:cNvSpPr txBox="1"/>
            <p:nvPr/>
          </p:nvSpPr>
          <p:spPr>
            <a:xfrm rot="16200000">
              <a:off x="8842880" y="2422933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Sandbox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Zone</a:t>
              </a:r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92A8275-FCA3-D04B-B7B7-6F1ACDCC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2394519"/>
              <a:ext cx="463653" cy="288000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AAC0C56-E7F4-D548-8CBA-F58AC5EB1396}"/>
                </a:ext>
              </a:extLst>
            </p:cNvPr>
            <p:cNvSpPr txBox="1"/>
            <p:nvPr/>
          </p:nvSpPr>
          <p:spPr>
            <a:xfrm>
              <a:off x="11037048" y="271797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42" name="Picture 241" descr="ildergebnis für bucket storage icon">
              <a:extLst>
                <a:ext uri="{FF2B5EF4-FFF2-40B4-BE49-F238E27FC236}">
                  <a16:creationId xmlns:a16="http://schemas.microsoft.com/office/drawing/2014/main" id="{3DCF4C22-F403-034C-AC00-574C2F9A5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233514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6DEEDBC-3BDC-A94B-A6A8-0363719328B6}"/>
                </a:ext>
              </a:extLst>
            </p:cNvPr>
            <p:cNvSpPr txBox="1"/>
            <p:nvPr/>
          </p:nvSpPr>
          <p:spPr>
            <a:xfrm>
              <a:off x="10031305" y="2682030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7EA670B-2DE9-814F-BD00-B9CB3737E1AD}"/>
                </a:ext>
              </a:extLst>
            </p:cNvPr>
            <p:cNvSpPr txBox="1"/>
            <p:nvPr/>
          </p:nvSpPr>
          <p:spPr>
            <a:xfrm>
              <a:off x="9569895" y="272689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C98808D1-701F-7D40-B839-B9D17D9613CC}"/>
                </a:ext>
              </a:extLst>
            </p:cNvPr>
            <p:cNvSpPr/>
            <p:nvPr/>
          </p:nvSpPr>
          <p:spPr>
            <a:xfrm>
              <a:off x="391886" y="438515"/>
              <a:ext cx="1858462" cy="8707583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Sources</a:t>
              </a: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2EF1BEE-B6C2-2442-BBAB-354D12F2837D}"/>
                </a:ext>
              </a:extLst>
            </p:cNvPr>
            <p:cNvSpPr txBox="1"/>
            <p:nvPr/>
          </p:nvSpPr>
          <p:spPr>
            <a:xfrm flipH="1">
              <a:off x="1519345" y="2328766"/>
              <a:ext cx="5370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Extract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B51CCD4-1EA7-2545-B315-9DA134BC8712}"/>
                </a:ext>
              </a:extLst>
            </p:cNvPr>
            <p:cNvSpPr txBox="1"/>
            <p:nvPr/>
          </p:nvSpPr>
          <p:spPr>
            <a:xfrm flipH="1">
              <a:off x="1606027" y="1575154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9BBF715-182A-C04A-B279-31136C96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5197" y="1118301"/>
              <a:ext cx="429605" cy="41535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686EAA45-ECF5-9941-A171-99E19DAA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653" y="7454902"/>
              <a:ext cx="432000" cy="292310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1D22B56-5A8F-5844-A279-6471573DD711}"/>
                </a:ext>
              </a:extLst>
            </p:cNvPr>
            <p:cNvSpPr txBox="1"/>
            <p:nvPr/>
          </p:nvSpPr>
          <p:spPr>
            <a:xfrm flipH="1">
              <a:off x="1497175" y="7777686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62B9224A-A177-F049-88B6-3C8C965D22C0}"/>
                </a:ext>
              </a:extLst>
            </p:cNvPr>
            <p:cNvSpPr txBox="1"/>
            <p:nvPr/>
          </p:nvSpPr>
          <p:spPr>
            <a:xfrm flipH="1">
              <a:off x="1593631" y="7125171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52B08C24-46D3-5548-B0A0-24DD952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0477" y="6685860"/>
              <a:ext cx="406566" cy="406566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E032C1D-850B-6346-8CA3-C6286E3BB55B}"/>
                </a:ext>
              </a:extLst>
            </p:cNvPr>
            <p:cNvSpPr txBox="1"/>
            <p:nvPr/>
          </p:nvSpPr>
          <p:spPr>
            <a:xfrm>
              <a:off x="649484" y="4230255"/>
              <a:ext cx="3718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Mobile</a:t>
              </a:r>
            </a:p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Device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5A5AA1B-906B-E441-B73E-A48E45F6953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V="1">
              <a:off x="1321117" y="986206"/>
              <a:ext cx="33290" cy="81598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" name="Picture 32" descr="ildergebnis für robot arm symbol">
              <a:extLst>
                <a:ext uri="{FF2B5EF4-FFF2-40B4-BE49-F238E27FC236}">
                  <a16:creationId xmlns:a16="http://schemas.microsoft.com/office/drawing/2014/main" id="{7C5EEB00-3EAF-6B4F-BC28-3E7D24078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9" y="4689723"/>
              <a:ext cx="390144" cy="39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5F801E7-50E4-244A-AB8A-3690F5F2BC8F}"/>
                </a:ext>
              </a:extLst>
            </p:cNvPr>
            <p:cNvSpPr txBox="1"/>
            <p:nvPr/>
          </p:nvSpPr>
          <p:spPr>
            <a:xfrm>
              <a:off x="396696" y="5168727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Robot</a:t>
              </a:r>
            </a:p>
          </p:txBody>
        </p:sp>
        <p:pic>
          <p:nvPicPr>
            <p:cNvPr id="278" name="Picture 34" descr="ildergebnis für windpark symbol">
              <a:extLst>
                <a:ext uri="{FF2B5EF4-FFF2-40B4-BE49-F238E27FC236}">
                  <a16:creationId xmlns:a16="http://schemas.microsoft.com/office/drawing/2014/main" id="{3E59316C-B99B-BC4F-AF32-3233B5CCD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37" y="5389419"/>
              <a:ext cx="455168" cy="45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5DD88B0-4139-9840-A13A-732C13B42480}"/>
                </a:ext>
              </a:extLst>
            </p:cNvPr>
            <p:cNvSpPr txBox="1"/>
            <p:nvPr/>
          </p:nvSpPr>
          <p:spPr>
            <a:xfrm>
              <a:off x="396696" y="5917533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Wind park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46FC329-898D-6748-8868-E37E4377CB7B}"/>
                </a:ext>
              </a:extLst>
            </p:cNvPr>
            <p:cNvSpPr txBox="1"/>
            <p:nvPr/>
          </p:nvSpPr>
          <p:spPr>
            <a:xfrm flipH="1">
              <a:off x="1402615" y="8648676"/>
              <a:ext cx="7428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Message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16E0998-F29E-AB43-A763-B05B0089E53A}"/>
                </a:ext>
              </a:extLst>
            </p:cNvPr>
            <p:cNvSpPr/>
            <p:nvPr/>
          </p:nvSpPr>
          <p:spPr>
            <a:xfrm>
              <a:off x="1558670" y="845156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Bulk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3C20EC3-5573-0145-B477-910709A7B2AC}"/>
                </a:ext>
              </a:extLst>
            </p:cNvPr>
            <p:cNvSpPr/>
            <p:nvPr/>
          </p:nvSpPr>
          <p:spPr>
            <a:xfrm>
              <a:off x="1488904" y="5493548"/>
              <a:ext cx="6174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n-US" sz="900" b="1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5C7DB0B-EA7C-2542-920D-3F527DE6AC7E}"/>
                </a:ext>
              </a:extLst>
            </p:cNvPr>
            <p:cNvCxnSpPr/>
            <p:nvPr/>
          </p:nvCxnSpPr>
          <p:spPr>
            <a:xfrm>
              <a:off x="1347167" y="4315064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2EBA164-11F1-5D4A-8194-152EAEFCB0F3}"/>
                </a:ext>
              </a:extLst>
            </p:cNvPr>
            <p:cNvCxnSpPr/>
            <p:nvPr/>
          </p:nvCxnSpPr>
          <p:spPr>
            <a:xfrm>
              <a:off x="1350520" y="5456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3616FAB-0745-9A47-8180-B3E969F24F9F}"/>
                </a:ext>
              </a:extLst>
            </p:cNvPr>
            <p:cNvSpPr/>
            <p:nvPr/>
          </p:nvSpPr>
          <p:spPr>
            <a:xfrm>
              <a:off x="1441467" y="4349743"/>
              <a:ext cx="67528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Service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34" name="Picture 26" descr="ildergebnis für smart city symbol">
              <a:extLst>
                <a:ext uri="{FF2B5EF4-FFF2-40B4-BE49-F238E27FC236}">
                  <a16:creationId xmlns:a16="http://schemas.microsoft.com/office/drawing/2014/main" id="{C42967CD-C016-F045-B826-F049FBB4D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1" y="6172042"/>
              <a:ext cx="723900" cy="7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5" name="Picture 44" descr="ildergebnis für twitter symbol">
              <a:extLst>
                <a:ext uri="{FF2B5EF4-FFF2-40B4-BE49-F238E27FC236}">
                  <a16:creationId xmlns:a16="http://schemas.microsoft.com/office/drawing/2014/main" id="{D9262EE9-E5AD-BB42-9A7B-4005E3C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39" y="8189451"/>
              <a:ext cx="442164" cy="44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B73F41-D987-6D43-ACB0-C3365C77E197}"/>
                </a:ext>
              </a:extLst>
            </p:cNvPr>
            <p:cNvSpPr txBox="1"/>
            <p:nvPr/>
          </p:nvSpPr>
          <p:spPr>
            <a:xfrm>
              <a:off x="561661" y="8716699"/>
              <a:ext cx="6171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Social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Media</a:t>
              </a:r>
            </a:p>
          </p:txBody>
        </p:sp>
        <p:pic>
          <p:nvPicPr>
            <p:cNvPr id="337" name="Picture 2" descr="ildergebnis für mobile app symbol">
              <a:extLst>
                <a:ext uri="{FF2B5EF4-FFF2-40B4-BE49-F238E27FC236}">
                  <a16:creationId xmlns:a16="http://schemas.microsoft.com/office/drawing/2014/main" id="{24388300-C7D1-954B-953B-7A48960A6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3" y="3754582"/>
              <a:ext cx="422332" cy="422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649D8483-A8AC-8845-A8C9-F638E57CF00E}"/>
                </a:ext>
              </a:extLst>
            </p:cNvPr>
            <p:cNvSpPr txBox="1"/>
            <p:nvPr/>
          </p:nvSpPr>
          <p:spPr>
            <a:xfrm>
              <a:off x="565651" y="6938092"/>
              <a:ext cx="6091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Smart City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Sensor</a:t>
              </a:r>
            </a:p>
          </p:txBody>
        </p:sp>
        <p:pic>
          <p:nvPicPr>
            <p:cNvPr id="341" name="Picture 48" descr="ildergebnis für stock market  symbol">
              <a:extLst>
                <a:ext uri="{FF2B5EF4-FFF2-40B4-BE49-F238E27FC236}">
                  <a16:creationId xmlns:a16="http://schemas.microsoft.com/office/drawing/2014/main" id="{FAC6C131-B271-034A-925C-B60DBF47C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5" y="7344861"/>
              <a:ext cx="520192" cy="52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E11F48F-26F2-4C45-B9F8-634A31176860}"/>
                </a:ext>
              </a:extLst>
            </p:cNvPr>
            <p:cNvSpPr txBox="1"/>
            <p:nvPr/>
          </p:nvSpPr>
          <p:spPr>
            <a:xfrm>
              <a:off x="422096" y="7914520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Market Feed</a:t>
              </a:r>
            </a:p>
          </p:txBody>
        </p:sp>
        <p:pic>
          <p:nvPicPr>
            <p:cNvPr id="345" name="Picture 6" descr="Bildergebnis für icon disk">
              <a:extLst>
                <a:ext uri="{FF2B5EF4-FFF2-40B4-BE49-F238E27FC236}">
                  <a16:creationId xmlns:a16="http://schemas.microsoft.com/office/drawing/2014/main" id="{34154267-260E-1F48-9DCD-D8AFD3F50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261" y="2762893"/>
              <a:ext cx="557906" cy="55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8174E82D-C5BA-074A-A3ED-DB96AE83922E}"/>
                </a:ext>
              </a:extLst>
            </p:cNvPr>
            <p:cNvSpPr txBox="1"/>
            <p:nvPr/>
          </p:nvSpPr>
          <p:spPr>
            <a:xfrm flipH="1">
              <a:off x="1530422" y="3369094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Disk</a:t>
              </a:r>
            </a:p>
          </p:txBody>
        </p: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315D3B8-BF24-6045-A487-A7F4E5365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7073" y="1850292"/>
              <a:ext cx="428197" cy="428197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52EC8D8-64C0-914F-97BA-5AF8BBBC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086" y="2028941"/>
              <a:ext cx="203386" cy="203386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092BB0B-4F08-AB40-B336-6D07DBEFEA70}"/>
                </a:ext>
              </a:extLst>
            </p:cNvPr>
            <p:cNvSpPr txBox="1"/>
            <p:nvPr/>
          </p:nvSpPr>
          <p:spPr>
            <a:xfrm flipH="1">
              <a:off x="1414362" y="5070895"/>
              <a:ext cx="76435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/ Service</a:t>
              </a:r>
            </a:p>
          </p:txBody>
        </p:sp>
        <p:pic>
          <p:nvPicPr>
            <p:cNvPr id="350" name="Picture 12" descr="hnliches Foto">
              <a:extLst>
                <a:ext uri="{FF2B5EF4-FFF2-40B4-BE49-F238E27FC236}">
                  <a16:creationId xmlns:a16="http://schemas.microsoft.com/office/drawing/2014/main" id="{D69F4BE8-64E0-8947-A8E3-E5F4C3B1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42" y="7295855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6F87CD7-698B-D94A-9940-064AAAD04C61}"/>
                </a:ext>
              </a:extLst>
            </p:cNvPr>
            <p:cNvSpPr txBox="1"/>
            <p:nvPr/>
          </p:nvSpPr>
          <p:spPr>
            <a:xfrm>
              <a:off x="5266586" y="7625790"/>
              <a:ext cx="6989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Gateway</a:t>
              </a:r>
            </a:p>
          </p:txBody>
        </p:sp>
        <p:pic>
          <p:nvPicPr>
            <p:cNvPr id="352" name="Picture 16" descr="Image result for message  logo icon">
              <a:extLst>
                <a:ext uri="{FF2B5EF4-FFF2-40B4-BE49-F238E27FC236}">
                  <a16:creationId xmlns:a16="http://schemas.microsoft.com/office/drawing/2014/main" id="{5EA60FA5-0A48-BC42-B88B-1A83EF0E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357" y="8183995"/>
              <a:ext cx="457462" cy="45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2" descr="hnliches Foto">
              <a:extLst>
                <a:ext uri="{FF2B5EF4-FFF2-40B4-BE49-F238E27FC236}">
                  <a16:creationId xmlns:a16="http://schemas.microsoft.com/office/drawing/2014/main" id="{7297909A-ADCB-5D46-B856-636F69C7A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41" y="4697471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4" name="Picture 353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2F394F16-1152-D74B-AB67-38C7CAD43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2284208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4" descr="Related image">
              <a:extLst>
                <a:ext uri="{FF2B5EF4-FFF2-40B4-BE49-F238E27FC236}">
                  <a16:creationId xmlns:a16="http://schemas.microsoft.com/office/drawing/2014/main" id="{9E9292C2-AE88-894D-9FF0-6AE53FF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77" y="2695478"/>
              <a:ext cx="277399" cy="31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6303ED0-D76F-CE45-B1F9-460809DF5135}"/>
                </a:ext>
              </a:extLst>
            </p:cNvPr>
            <p:cNvSpPr txBox="1"/>
            <p:nvPr/>
          </p:nvSpPr>
          <p:spPr>
            <a:xfrm>
              <a:off x="508564" y="3034673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eCommerce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Shop</a:t>
              </a:r>
            </a:p>
          </p:txBody>
        </p:sp>
        <p:pic>
          <p:nvPicPr>
            <p:cNvPr id="355" name="Picture 24" descr="Image result for warehouse management system icon logo">
              <a:extLst>
                <a:ext uri="{FF2B5EF4-FFF2-40B4-BE49-F238E27FC236}">
                  <a16:creationId xmlns:a16="http://schemas.microsoft.com/office/drawing/2014/main" id="{CEDF8ED2-FD02-9748-8B74-2C2E85FA3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79" y="1857993"/>
              <a:ext cx="390806" cy="33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5A2402D-8704-374E-B4B3-1368BA812D8B}"/>
                </a:ext>
              </a:extLst>
            </p:cNvPr>
            <p:cNvSpPr txBox="1"/>
            <p:nvPr/>
          </p:nvSpPr>
          <p:spPr>
            <a:xfrm>
              <a:off x="486122" y="2240951"/>
              <a:ext cx="70532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Warehouse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</p:txBody>
        </p:sp>
        <p:pic>
          <p:nvPicPr>
            <p:cNvPr id="357" name="Picture 6" descr="Image result for customer relationship management icon logo">
              <a:extLst>
                <a:ext uri="{FF2B5EF4-FFF2-40B4-BE49-F238E27FC236}">
                  <a16:creationId xmlns:a16="http://schemas.microsoft.com/office/drawing/2014/main" id="{4E6329F8-51AB-BB4A-BF87-FC84650DD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22" y="1196081"/>
              <a:ext cx="379121" cy="42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366C708-C2AA-C543-ADE1-F2D3E734BC40}"/>
                </a:ext>
              </a:extLst>
            </p:cNvPr>
            <p:cNvSpPr txBox="1"/>
            <p:nvPr/>
          </p:nvSpPr>
          <p:spPr>
            <a:xfrm>
              <a:off x="486122" y="1620974"/>
              <a:ext cx="70532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CRM</a:t>
              </a:r>
            </a:p>
          </p:txBody>
        </p:sp>
        <p:pic>
          <p:nvPicPr>
            <p:cNvPr id="366" name="Picture 12" descr="Image result for ecommerce icon logo">
              <a:extLst>
                <a:ext uri="{FF2B5EF4-FFF2-40B4-BE49-F238E27FC236}">
                  <a16:creationId xmlns:a16="http://schemas.microsoft.com/office/drawing/2014/main" id="{C6BD1D4E-6BA9-AA4D-9F07-9C043E64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67" y="2631448"/>
              <a:ext cx="353631" cy="35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Right Arrow 225">
              <a:extLst>
                <a:ext uri="{FF2B5EF4-FFF2-40B4-BE49-F238E27FC236}">
                  <a16:creationId xmlns:a16="http://schemas.microsoft.com/office/drawing/2014/main" id="{9103D30A-C76B-0044-9731-C29C424DFE8E}"/>
                </a:ext>
              </a:extLst>
            </p:cNvPr>
            <p:cNvSpPr/>
            <p:nvPr/>
          </p:nvSpPr>
          <p:spPr>
            <a:xfrm rot="10800000">
              <a:off x="6461381" y="3318097"/>
              <a:ext cx="879101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DDC1B5D2-D343-364B-A9A7-E80C8455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843" y="3684483"/>
              <a:ext cx="432000" cy="292310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CB8A818-E217-8E41-808C-A138578FAC6D}"/>
                </a:ext>
              </a:extLst>
            </p:cNvPr>
            <p:cNvSpPr txBox="1"/>
            <p:nvPr/>
          </p:nvSpPr>
          <p:spPr>
            <a:xfrm flipH="1">
              <a:off x="1517365" y="4007267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DE41D63-9095-714E-90C0-08128C4075A9}"/>
                </a:ext>
              </a:extLst>
            </p:cNvPr>
            <p:cNvSpPr txBox="1"/>
            <p:nvPr/>
          </p:nvSpPr>
          <p:spPr>
            <a:xfrm>
              <a:off x="5237732" y="4839508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60" name="Picture 359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C6B98DFF-7A99-CF4E-A864-3C9671674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5867804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8DEA5CD0-673D-FE42-AB69-0F776BC4037B}"/>
                </a:ext>
              </a:extLst>
            </p:cNvPr>
            <p:cNvSpPr txBox="1"/>
            <p:nvPr/>
          </p:nvSpPr>
          <p:spPr>
            <a:xfrm>
              <a:off x="5170405" y="6249571"/>
              <a:ext cx="89127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Message Broker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49730C35-3B01-F141-9805-B0821B3C9C32}"/>
                </a:ext>
              </a:extLst>
            </p:cNvPr>
            <p:cNvSpPr txBox="1"/>
            <p:nvPr/>
          </p:nvSpPr>
          <p:spPr>
            <a:xfrm>
              <a:off x="7585030" y="4265721"/>
              <a:ext cx="84638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Transformation</a:t>
              </a:r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F9D3F1D4-6183-D449-8613-EA352D6C7416}"/>
                </a:ext>
              </a:extLst>
            </p:cNvPr>
            <p:cNvSpPr/>
            <p:nvPr/>
          </p:nvSpPr>
          <p:spPr>
            <a:xfrm>
              <a:off x="7403029" y="6702785"/>
              <a:ext cx="5094620" cy="1040400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Modern Apps (Microservice)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90AE05E2-35AA-C14D-A6E9-9D5468C73062}"/>
                </a:ext>
              </a:extLst>
            </p:cNvPr>
            <p:cNvSpPr txBox="1"/>
            <p:nvPr/>
          </p:nvSpPr>
          <p:spPr>
            <a:xfrm>
              <a:off x="9774394" y="7462088"/>
              <a:ext cx="25006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E1CEA90-4351-B74D-89EC-4C6805EE8BDD}"/>
                </a:ext>
              </a:extLst>
            </p:cNvPr>
            <p:cNvSpPr txBox="1"/>
            <p:nvPr/>
          </p:nvSpPr>
          <p:spPr>
            <a:xfrm>
              <a:off x="11999116" y="7488268"/>
              <a:ext cx="19236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</a:t>
              </a:r>
            </a:p>
          </p:txBody>
        </p:sp>
        <p:sp>
          <p:nvSpPr>
            <p:cNvPr id="398" name="Rounded Rectangle 397">
              <a:extLst>
                <a:ext uri="{FF2B5EF4-FFF2-40B4-BE49-F238E27FC236}">
                  <a16:creationId xmlns:a16="http://schemas.microsoft.com/office/drawing/2014/main" id="{CF21B2B7-866B-E242-AA01-ED576793F315}"/>
                </a:ext>
              </a:extLst>
            </p:cNvPr>
            <p:cNvSpPr/>
            <p:nvPr/>
          </p:nvSpPr>
          <p:spPr>
            <a:xfrm>
              <a:off x="7403030" y="5390839"/>
              <a:ext cx="5094620" cy="1041362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Stream Analytics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02354A1-72F5-F64C-A7CF-D28BCCF9CA5B}"/>
                </a:ext>
              </a:extLst>
            </p:cNvPr>
            <p:cNvSpPr txBox="1"/>
            <p:nvPr/>
          </p:nvSpPr>
          <p:spPr>
            <a:xfrm>
              <a:off x="7727700" y="6147263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AC9797A-DBFE-8841-905F-4947DA7CB5A1}"/>
                </a:ext>
              </a:extLst>
            </p:cNvPr>
            <p:cNvSpPr txBox="1"/>
            <p:nvPr/>
          </p:nvSpPr>
          <p:spPr>
            <a:xfrm>
              <a:off x="9348463" y="6133974"/>
              <a:ext cx="28212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State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BD841348-F04A-4E46-8D91-6B743B2F5AD4}"/>
                </a:ext>
              </a:extLst>
            </p:cNvPr>
            <p:cNvSpPr txBox="1"/>
            <p:nvPr/>
          </p:nvSpPr>
          <p:spPr>
            <a:xfrm>
              <a:off x="11816374" y="613831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402" name="Picture 2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2E754F7C-AE12-674B-A3C9-6B45DF5FA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917" y="5748782"/>
              <a:ext cx="362528" cy="3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E1AB380-089B-EC40-9583-567D6F973ECC}"/>
                </a:ext>
              </a:extLst>
            </p:cNvPr>
            <p:cNvSpPr txBox="1"/>
            <p:nvPr/>
          </p:nvSpPr>
          <p:spPr>
            <a:xfrm>
              <a:off x="9919987" y="6134206"/>
              <a:ext cx="3975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Models</a:t>
              </a:r>
            </a:p>
          </p:txBody>
        </p:sp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916DCD2E-4282-CE45-923D-D4ADD2B0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743" y="5777427"/>
              <a:ext cx="463653" cy="28800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D8863CA-9D05-9B4F-85FC-EBE9FD20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334" y="5784742"/>
              <a:ext cx="463653" cy="288000"/>
            </a:xfrm>
            <a:prstGeom prst="rect">
              <a:avLst/>
            </a:prstGeom>
          </p:spPr>
        </p:pic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3A6460-4BA3-0248-B6B7-E3E76E7EAE8F}"/>
                </a:ext>
              </a:extLst>
            </p:cNvPr>
            <p:cNvSpPr txBox="1"/>
            <p:nvPr/>
          </p:nvSpPr>
          <p:spPr>
            <a:xfrm>
              <a:off x="10533870" y="6139935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Results</a:t>
              </a:r>
            </a:p>
          </p:txBody>
        </p:sp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FD651A8-E62C-AF45-BB76-E9B6A2084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7217" y="5784742"/>
              <a:ext cx="463653" cy="288000"/>
            </a:xfrm>
            <a:prstGeom prst="rect">
              <a:avLst/>
            </a:prstGeom>
          </p:spPr>
        </p:pic>
        <p:pic>
          <p:nvPicPr>
            <p:cNvPr id="408" name="Picture 12" descr="hnliches Foto">
              <a:extLst>
                <a:ext uri="{FF2B5EF4-FFF2-40B4-BE49-F238E27FC236}">
                  <a16:creationId xmlns:a16="http://schemas.microsoft.com/office/drawing/2014/main" id="{2BF05F12-CFB6-1545-9D69-4366FE378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577011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12" descr="hnliches Foto">
              <a:extLst>
                <a:ext uri="{FF2B5EF4-FFF2-40B4-BE49-F238E27FC236}">
                  <a16:creationId xmlns:a16="http://schemas.microsoft.com/office/drawing/2014/main" id="{9A3138A8-F4E4-374B-9B9B-FCA9CA48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7071895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37D437F4-25EB-734D-9FF1-0124938E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620" y="7094784"/>
              <a:ext cx="463653" cy="288000"/>
            </a:xfrm>
            <a:prstGeom prst="rect">
              <a:avLst/>
            </a:prstGeom>
          </p:spPr>
        </p:pic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B509E05-2582-814B-AA3A-DAA32162ED38}"/>
                </a:ext>
              </a:extLst>
            </p:cNvPr>
            <p:cNvSpPr txBox="1"/>
            <p:nvPr/>
          </p:nvSpPr>
          <p:spPr>
            <a:xfrm>
              <a:off x="10357756" y="7428318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Materialized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Views</a:t>
              </a:r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F046EA0C-C2A1-1C4C-9E39-1B9B40D3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6413" y="7090527"/>
              <a:ext cx="463653" cy="288000"/>
            </a:xfrm>
            <a:prstGeom prst="rect">
              <a:avLst/>
            </a:prstGeom>
          </p:spPr>
        </p:pic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3A6B9F9-4CEA-6E46-9BBB-692B617F02A4}"/>
                </a:ext>
              </a:extLst>
            </p:cNvPr>
            <p:cNvSpPr txBox="1"/>
            <p:nvPr/>
          </p:nvSpPr>
          <p:spPr>
            <a:xfrm>
              <a:off x="5285822" y="5623032"/>
              <a:ext cx="66043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Bus</a:t>
              </a:r>
            </a:p>
          </p:txBody>
        </p:sp>
        <p:pic>
          <p:nvPicPr>
            <p:cNvPr id="417" name="Picture 416" descr="usiness Parallel Tasks icon">
              <a:extLst>
                <a:ext uri="{FF2B5EF4-FFF2-40B4-BE49-F238E27FC236}">
                  <a16:creationId xmlns:a16="http://schemas.microsoft.com/office/drawing/2014/main" id="{A755305C-729D-094C-B7B6-096AF9C24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4477674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30" descr="Bildergebnis für data transformation icon">
              <a:extLst>
                <a:ext uri="{FF2B5EF4-FFF2-40B4-BE49-F238E27FC236}">
                  <a16:creationId xmlns:a16="http://schemas.microsoft.com/office/drawing/2014/main" id="{4133D8B7-C422-CE46-BE1B-60EF1BC7C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080" y="3806473"/>
              <a:ext cx="430286" cy="43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sb icon">
              <a:extLst>
                <a:ext uri="{FF2B5EF4-FFF2-40B4-BE49-F238E27FC236}">
                  <a16:creationId xmlns:a16="http://schemas.microsoft.com/office/drawing/2014/main" id="{0FA48E24-5802-4743-A196-6492AB6E6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015" y="5204314"/>
              <a:ext cx="398050" cy="39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data pipeline icon">
              <a:extLst>
                <a:ext uri="{FF2B5EF4-FFF2-40B4-BE49-F238E27FC236}">
                  <a16:creationId xmlns:a16="http://schemas.microsoft.com/office/drawing/2014/main" id="{A645A0E0-76B0-8B45-A4BB-38B71B7A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55" y="374826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6E7260F-E469-B443-9139-208389E7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4681959"/>
              <a:ext cx="463653" cy="2880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60455EC-F6DD-DF4E-8BC9-A2F5E97E1F91}"/>
                </a:ext>
              </a:extLst>
            </p:cNvPr>
            <p:cNvSpPr txBox="1"/>
            <p:nvPr/>
          </p:nvSpPr>
          <p:spPr>
            <a:xfrm>
              <a:off x="11037048" y="499540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5295C8A-8899-A54B-99A5-F0224813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895977"/>
              <a:ext cx="463653" cy="288000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709550-B8B9-6941-AC10-F43EDAA23830}"/>
                </a:ext>
              </a:extLst>
            </p:cNvPr>
            <p:cNvSpPr txBox="1"/>
            <p:nvPr/>
          </p:nvSpPr>
          <p:spPr>
            <a:xfrm>
              <a:off x="11037048" y="4219432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A6F90DE-457E-BA4B-A2D1-EABA4C380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327" y="2317777"/>
              <a:ext cx="0" cy="28579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6" descr="Image result for data pipeline icon">
              <a:extLst>
                <a:ext uri="{FF2B5EF4-FFF2-40B4-BE49-F238E27FC236}">
                  <a16:creationId xmlns:a16="http://schemas.microsoft.com/office/drawing/2014/main" id="{7B77CE58-62F5-774D-A195-72645BD12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439" y="527985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63308A2-7B6F-274B-B16F-D7F5A4D879E5}"/>
                </a:ext>
              </a:extLst>
            </p:cNvPr>
            <p:cNvSpPr txBox="1"/>
            <p:nvPr/>
          </p:nvSpPr>
          <p:spPr>
            <a:xfrm>
              <a:off x="11816374" y="382815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207" name="Picture 12" descr="hnliches Foto">
              <a:extLst>
                <a:ext uri="{FF2B5EF4-FFF2-40B4-BE49-F238E27FC236}">
                  <a16:creationId xmlns:a16="http://schemas.microsoft.com/office/drawing/2014/main" id="{1380829A-54B6-3844-A60F-9DEBFA0F1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345995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Right Arrow 207">
              <a:extLst>
                <a:ext uri="{FF2B5EF4-FFF2-40B4-BE49-F238E27FC236}">
                  <a16:creationId xmlns:a16="http://schemas.microsoft.com/office/drawing/2014/main" id="{A4F4F9C2-125E-4545-A577-3D251B5351DC}"/>
                </a:ext>
              </a:extLst>
            </p:cNvPr>
            <p:cNvSpPr/>
            <p:nvPr/>
          </p:nvSpPr>
          <p:spPr>
            <a:xfrm>
              <a:off x="12605371" y="5832853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09" name="Right Arrow 208">
              <a:extLst>
                <a:ext uri="{FF2B5EF4-FFF2-40B4-BE49-F238E27FC236}">
                  <a16:creationId xmlns:a16="http://schemas.microsoft.com/office/drawing/2014/main" id="{251AEE79-9E21-B64B-8C41-1B1E91CFFF3A}"/>
                </a:ext>
              </a:extLst>
            </p:cNvPr>
            <p:cNvSpPr/>
            <p:nvPr/>
          </p:nvSpPr>
          <p:spPr>
            <a:xfrm>
              <a:off x="12605371" y="7084965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3" name="Right Arrow 212">
              <a:extLst>
                <a:ext uri="{FF2B5EF4-FFF2-40B4-BE49-F238E27FC236}">
                  <a16:creationId xmlns:a16="http://schemas.microsoft.com/office/drawing/2014/main" id="{E9668E60-4D59-FB42-97F9-0BE0A9130D37}"/>
                </a:ext>
              </a:extLst>
            </p:cNvPr>
            <p:cNvSpPr/>
            <p:nvPr/>
          </p:nvSpPr>
          <p:spPr>
            <a:xfrm rot="10800000">
              <a:off x="12615869" y="7367147"/>
              <a:ext cx="171264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4" name="Right Arrow 213">
              <a:extLst>
                <a:ext uri="{FF2B5EF4-FFF2-40B4-BE49-F238E27FC236}">
                  <a16:creationId xmlns:a16="http://schemas.microsoft.com/office/drawing/2014/main" id="{80BDDA7A-F76C-5E48-AADB-4219794566BC}"/>
                </a:ext>
              </a:extLst>
            </p:cNvPr>
            <p:cNvSpPr/>
            <p:nvPr/>
          </p:nvSpPr>
          <p:spPr>
            <a:xfrm rot="10800000">
              <a:off x="6433500" y="1715838"/>
              <a:ext cx="78950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11D86FA-A8A0-7940-8372-DB332F2C6043}"/>
                </a:ext>
              </a:extLst>
            </p:cNvPr>
            <p:cNvSpPr txBox="1"/>
            <p:nvPr/>
          </p:nvSpPr>
          <p:spPr>
            <a:xfrm>
              <a:off x="7469614" y="3273244"/>
              <a:ext cx="10772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  Learning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AI</a:t>
              </a:r>
            </a:p>
          </p:txBody>
        </p:sp>
        <p:pic>
          <p:nvPicPr>
            <p:cNvPr id="216" name="Picture 8" descr="Bildergebnis für machine learning ai symbol  icon">
              <a:extLst>
                <a:ext uri="{FF2B5EF4-FFF2-40B4-BE49-F238E27FC236}">
                  <a16:creationId xmlns:a16="http://schemas.microsoft.com/office/drawing/2014/main" id="{A55F6B87-52CE-7245-A506-B1D31A92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22493" y="2881657"/>
              <a:ext cx="371460" cy="37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9DA073E4-537F-DC47-94A1-4F611A7BFA75}"/>
                </a:ext>
              </a:extLst>
            </p:cNvPr>
            <p:cNvSpPr/>
            <p:nvPr/>
          </p:nvSpPr>
          <p:spPr>
            <a:xfrm>
              <a:off x="2307970" y="4503316"/>
              <a:ext cx="251156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FEDAAE9-69B1-3C4D-9CF2-C6056CEAB1BD}"/>
                </a:ext>
              </a:extLst>
            </p:cNvPr>
            <p:cNvCxnSpPr/>
            <p:nvPr/>
          </p:nvCxnSpPr>
          <p:spPr>
            <a:xfrm>
              <a:off x="428606" y="3425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91A0C4-8091-AE45-AA0B-AABA3988BABC}"/>
                </a:ext>
              </a:extLst>
            </p:cNvPr>
            <p:cNvSpPr/>
            <p:nvPr/>
          </p:nvSpPr>
          <p:spPr>
            <a:xfrm>
              <a:off x="585336" y="854378"/>
              <a:ext cx="6238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Legacy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0AC2786-A9E2-384C-850D-2B404E8D4388}"/>
                </a:ext>
              </a:extLst>
            </p:cNvPr>
            <p:cNvSpPr/>
            <p:nvPr/>
          </p:nvSpPr>
          <p:spPr>
            <a:xfrm>
              <a:off x="422096" y="3418068"/>
              <a:ext cx="8962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External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564DA517-AA06-5C4C-B9EA-68E8BB391E87}"/>
                </a:ext>
              </a:extLst>
            </p:cNvPr>
            <p:cNvSpPr/>
            <p:nvPr/>
          </p:nvSpPr>
          <p:spPr>
            <a:xfrm>
              <a:off x="3067172" y="8113843"/>
              <a:ext cx="4881873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Infrastructures</a:t>
              </a: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6161570-B746-F74D-A30E-AA532432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819" y="8404098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C446361-1878-AE48-8623-EA4402D5B3D5}"/>
                </a:ext>
              </a:extLst>
            </p:cNvPr>
            <p:cNvSpPr txBox="1"/>
            <p:nvPr/>
          </p:nvSpPr>
          <p:spPr>
            <a:xfrm>
              <a:off x="7669994" y="7511706"/>
              <a:ext cx="6283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FFF57CE-B5A7-8B45-84E1-56A8D1C607B1}"/>
                </a:ext>
              </a:extLst>
            </p:cNvPr>
            <p:cNvSpPr txBox="1"/>
            <p:nvPr/>
          </p:nvSpPr>
          <p:spPr>
            <a:xfrm>
              <a:off x="4666976" y="8801350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CE65ED8-721C-B64D-BCC8-CB1A3D6E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913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81A702C-C7A1-5E44-ADCC-70094B928AD6}"/>
                </a:ext>
              </a:extLst>
            </p:cNvPr>
            <p:cNvSpPr txBox="1"/>
            <p:nvPr/>
          </p:nvSpPr>
          <p:spPr>
            <a:xfrm>
              <a:off x="5536217" y="8870600"/>
              <a:ext cx="7373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Mesh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3DBAF9-E880-F540-AF19-7B4D821995E3}"/>
                </a:ext>
              </a:extLst>
            </p:cNvPr>
            <p:cNvSpPr txBox="1"/>
            <p:nvPr/>
          </p:nvSpPr>
          <p:spPr>
            <a:xfrm>
              <a:off x="3236354" y="8870600"/>
              <a:ext cx="5834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Bare Metal</a:t>
              </a:r>
            </a:p>
          </p:txBody>
        </p:sp>
        <p:pic>
          <p:nvPicPr>
            <p:cNvPr id="3088" name="Picture 16" descr="Image result for rack icon">
              <a:extLst>
                <a:ext uri="{FF2B5EF4-FFF2-40B4-BE49-F238E27FC236}">
                  <a16:creationId xmlns:a16="http://schemas.microsoft.com/office/drawing/2014/main" id="{640BE114-A25E-B648-A9C6-2138091C4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629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993B68C-AD71-874A-925E-C7403EA65832}"/>
                </a:ext>
              </a:extLst>
            </p:cNvPr>
            <p:cNvSpPr txBox="1"/>
            <p:nvPr/>
          </p:nvSpPr>
          <p:spPr>
            <a:xfrm>
              <a:off x="4012590" y="8801350"/>
              <a:ext cx="4616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Virtual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</a:t>
              </a:r>
            </a:p>
          </p:txBody>
        </p:sp>
        <p:pic>
          <p:nvPicPr>
            <p:cNvPr id="3094" name="Picture 22" descr="Image result for virtual machine icon">
              <a:extLst>
                <a:ext uri="{FF2B5EF4-FFF2-40B4-BE49-F238E27FC236}">
                  <a16:creationId xmlns:a16="http://schemas.microsoft.com/office/drawing/2014/main" id="{0647E831-5C99-1046-AC6E-8BCD88DA6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709" y="8445662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Image result for on premise icon">
              <a:extLst>
                <a:ext uri="{FF2B5EF4-FFF2-40B4-BE49-F238E27FC236}">
                  <a16:creationId xmlns:a16="http://schemas.microsoft.com/office/drawing/2014/main" id="{11DCE263-A6E8-AB41-B458-83DC16244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292" y="8466481"/>
              <a:ext cx="324000" cy="37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D9D42B7-F877-BC43-98FC-CF95757A5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581" y="8376568"/>
              <a:ext cx="0" cy="6802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83A9A28-BEDE-064A-9D30-41C7D058906C}"/>
                </a:ext>
              </a:extLst>
            </p:cNvPr>
            <p:cNvSpPr txBox="1"/>
            <p:nvPr/>
          </p:nvSpPr>
          <p:spPr>
            <a:xfrm>
              <a:off x="6624235" y="8870600"/>
              <a:ext cx="32701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Cloud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36674EF-F9F0-CD44-93D7-A74CF57B624B}"/>
                </a:ext>
              </a:extLst>
            </p:cNvPr>
            <p:cNvSpPr txBox="1"/>
            <p:nvPr/>
          </p:nvSpPr>
          <p:spPr>
            <a:xfrm>
              <a:off x="7119121" y="8870600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On Premises</a:t>
              </a:r>
            </a:p>
          </p:txBody>
        </p:sp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82588EFF-4648-0E4B-B9C0-7B1121357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724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41F7E7-2B8A-4B47-B12C-9CE4D702894D}"/>
                </a:ext>
              </a:extLst>
            </p:cNvPr>
            <p:cNvGrpSpPr/>
            <p:nvPr/>
          </p:nvGrpSpPr>
          <p:grpSpPr>
            <a:xfrm>
              <a:off x="9495206" y="2337931"/>
              <a:ext cx="380211" cy="371978"/>
              <a:chOff x="8921128" y="2467241"/>
              <a:chExt cx="380211" cy="371978"/>
            </a:xfrm>
          </p:grpSpPr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C7F4BBED-1566-314B-8FB8-BE183032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1128" y="251521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C81C9097-5B4B-5A41-A6AE-ADB0DCE29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7339" y="246724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43" name="Picture 2" descr="ildergebnis für disk symbol">
              <a:extLst>
                <a:ext uri="{FF2B5EF4-FFF2-40B4-BE49-F238E27FC236}">
                  <a16:creationId xmlns:a16="http://schemas.microsoft.com/office/drawing/2014/main" id="{599756DA-F9A5-D044-AA8A-DF25BD9AE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169476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EA63376-6CD2-7F46-A331-9A35FE75DC35}"/>
                </a:ext>
              </a:extLst>
            </p:cNvPr>
            <p:cNvSpPr txBox="1"/>
            <p:nvPr/>
          </p:nvSpPr>
          <p:spPr>
            <a:xfrm>
              <a:off x="5272998" y="2065710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Disk Service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0ACEFFE-C8D1-B84F-855B-04704C5F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4718" y="602211"/>
              <a:ext cx="444655" cy="276200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4C32B6-009D-B648-B720-3D7C9284D454}"/>
                </a:ext>
              </a:extLst>
            </p:cNvPr>
            <p:cNvSpPr txBox="1"/>
            <p:nvPr/>
          </p:nvSpPr>
          <p:spPr>
            <a:xfrm>
              <a:off x="10967980" y="923604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Artifact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Repository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C4FDD00-701D-8942-A8BF-0610F326B8D2}"/>
                </a:ext>
              </a:extLst>
            </p:cNvPr>
            <p:cNvSpPr txBox="1"/>
            <p:nvPr/>
          </p:nvSpPr>
          <p:spPr>
            <a:xfrm>
              <a:off x="7861678" y="992854"/>
              <a:ext cx="76944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Catalog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FD9E5F0-721B-A345-AD39-5492744B5C36}"/>
                </a:ext>
              </a:extLst>
            </p:cNvPr>
            <p:cNvSpPr txBox="1"/>
            <p:nvPr/>
          </p:nvSpPr>
          <p:spPr>
            <a:xfrm>
              <a:off x="7086307" y="992854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 Catalog</a:t>
              </a:r>
            </a:p>
          </p:txBody>
        </p:sp>
        <p:pic>
          <p:nvPicPr>
            <p:cNvPr id="344" name="Picture 4" descr="Bildergebnis für catalog icon">
              <a:extLst>
                <a:ext uri="{FF2B5EF4-FFF2-40B4-BE49-F238E27FC236}">
                  <a16:creationId xmlns:a16="http://schemas.microsoft.com/office/drawing/2014/main" id="{0A67EAEC-31AA-2E41-9889-2BE228C3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07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3" name="Picture 4" descr="Bildergebnis für catalog icon">
              <a:extLst>
                <a:ext uri="{FF2B5EF4-FFF2-40B4-BE49-F238E27FC236}">
                  <a16:creationId xmlns:a16="http://schemas.microsoft.com/office/drawing/2014/main" id="{55861892-CD0E-9648-B73C-9664C3177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980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4" name="Picture 2" descr="Bildergebnis für data lineage icon">
              <a:extLst>
                <a:ext uri="{FF2B5EF4-FFF2-40B4-BE49-F238E27FC236}">
                  <a16:creationId xmlns:a16="http://schemas.microsoft.com/office/drawing/2014/main" id="{C9019C0C-F8F1-DD40-A6B0-87C7078AD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602" y="551093"/>
              <a:ext cx="318250" cy="31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8F0B3E5-941C-4A4F-921E-27D9493BC374}"/>
                </a:ext>
              </a:extLst>
            </p:cNvPr>
            <p:cNvSpPr/>
            <p:nvPr/>
          </p:nvSpPr>
          <p:spPr>
            <a:xfrm>
              <a:off x="8115300" y="8091067"/>
              <a:ext cx="5692452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Backing Services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9444547-CADF-A141-A8C3-E936043A5583}"/>
                </a:ext>
              </a:extLst>
            </p:cNvPr>
            <p:cNvSpPr txBox="1"/>
            <p:nvPr/>
          </p:nvSpPr>
          <p:spPr>
            <a:xfrm>
              <a:off x="11407036" y="8780634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68" name="Picture 13" descr="Bildergebnis für orchestration icon">
              <a:extLst>
                <a:ext uri="{FF2B5EF4-FFF2-40B4-BE49-F238E27FC236}">
                  <a16:creationId xmlns:a16="http://schemas.microsoft.com/office/drawing/2014/main" id="{A81DFE59-C420-F84D-BED3-DD70FF8E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211" y="8398974"/>
              <a:ext cx="350135" cy="35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" name="Picture 14" descr="Image result for rule engine icon logo">
              <a:extLst>
                <a:ext uri="{FF2B5EF4-FFF2-40B4-BE49-F238E27FC236}">
                  <a16:creationId xmlns:a16="http://schemas.microsoft.com/office/drawing/2014/main" id="{8D841FEC-4D6F-634E-8450-E2C1F13E1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7205" y="8382331"/>
              <a:ext cx="444798" cy="4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5E7C1E-D2E5-3749-8C37-51FA86A9EA55}"/>
                </a:ext>
              </a:extLst>
            </p:cNvPr>
            <p:cNvSpPr txBox="1"/>
            <p:nvPr/>
          </p:nvSpPr>
          <p:spPr>
            <a:xfrm>
              <a:off x="12338522" y="8780633"/>
              <a:ext cx="3847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Rules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71" name="Picture 15" descr="Bildergebnis für machine learning inference icon">
              <a:extLst>
                <a:ext uri="{FF2B5EF4-FFF2-40B4-BE49-F238E27FC236}">
                  <a16:creationId xmlns:a16="http://schemas.microsoft.com/office/drawing/2014/main" id="{AAFD8274-6E34-3145-AF3A-D9B4F87ED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5864" y="8372854"/>
              <a:ext cx="392913" cy="39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0ACEBF6-4FFF-3146-81BF-81D52DFBAF91}"/>
                </a:ext>
              </a:extLst>
            </p:cNvPr>
            <p:cNvSpPr txBox="1"/>
            <p:nvPr/>
          </p:nvSpPr>
          <p:spPr>
            <a:xfrm>
              <a:off x="13038081" y="8778463"/>
              <a:ext cx="7117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ML Inference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Server</a:t>
              </a:r>
            </a:p>
          </p:txBody>
        </p:sp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65CAEE2A-4A7E-1F48-9900-0C9C7DCB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237" y="8456060"/>
              <a:ext cx="463653" cy="288000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149293E-738C-654B-87B0-7B571293D00D}"/>
                </a:ext>
              </a:extLst>
            </p:cNvPr>
            <p:cNvSpPr txBox="1"/>
            <p:nvPr/>
          </p:nvSpPr>
          <p:spPr>
            <a:xfrm>
              <a:off x="8277408" y="8796171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RDBMS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NoSQL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5CCCC31-5607-DB44-8A5F-A5E213AF7050}"/>
                </a:ext>
              </a:extLst>
            </p:cNvPr>
            <p:cNvSpPr txBox="1"/>
            <p:nvPr/>
          </p:nvSpPr>
          <p:spPr>
            <a:xfrm>
              <a:off x="10708479" y="8758787"/>
              <a:ext cx="61555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In-Memory 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Grid</a:t>
              </a:r>
            </a:p>
          </p:txBody>
        </p:sp>
        <p:pic>
          <p:nvPicPr>
            <p:cNvPr id="378" name="Picture 19" descr="Bildergebnis für in-memory symbol">
              <a:extLst>
                <a:ext uri="{FF2B5EF4-FFF2-40B4-BE49-F238E27FC236}">
                  <a16:creationId xmlns:a16="http://schemas.microsoft.com/office/drawing/2014/main" id="{AD5A3B26-5549-4C47-A83D-BFE11D3DF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102" y="8419972"/>
              <a:ext cx="342250" cy="34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0FDA0A3-9EEF-8049-B274-7C4B68DE37D5}"/>
                </a:ext>
              </a:extLst>
            </p:cNvPr>
            <p:cNvSpPr txBox="1"/>
            <p:nvPr/>
          </p:nvSpPr>
          <p:spPr>
            <a:xfrm>
              <a:off x="8941062" y="8812595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pic>
          <p:nvPicPr>
            <p:cNvPr id="380" name="Picture 2" descr="Bildergebnis für bucket icon">
              <a:hlinkClick r:id="rId49"/>
              <a:extLst>
                <a:ext uri="{FF2B5EF4-FFF2-40B4-BE49-F238E27FC236}">
                  <a16:creationId xmlns:a16="http://schemas.microsoft.com/office/drawing/2014/main" id="{333BD672-66B3-AC48-A24D-3ADA1575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6749" y="8457992"/>
              <a:ext cx="316250" cy="31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A53CCEC-567E-C64C-AB8E-82439C4801EA}"/>
                </a:ext>
              </a:extLst>
            </p:cNvPr>
            <p:cNvGrpSpPr/>
            <p:nvPr/>
          </p:nvGrpSpPr>
          <p:grpSpPr>
            <a:xfrm>
              <a:off x="7728993" y="7080821"/>
              <a:ext cx="457138" cy="371361"/>
              <a:chOff x="422845" y="469768"/>
              <a:chExt cx="457138" cy="371361"/>
            </a:xfrm>
          </p:grpSpPr>
          <p:sp>
            <p:nvSpPr>
              <p:cNvPr id="382" name="Hexagon 381">
                <a:extLst>
                  <a:ext uri="{FF2B5EF4-FFF2-40B4-BE49-F238E27FC236}">
                    <a16:creationId xmlns:a16="http://schemas.microsoft.com/office/drawing/2014/main" id="{404EA6C7-5201-F94A-AD96-858E4B585BF4}"/>
                  </a:ext>
                </a:extLst>
              </p:cNvPr>
              <p:cNvSpPr/>
              <p:nvPr/>
            </p:nvSpPr>
            <p:spPr>
              <a:xfrm>
                <a:off x="422845" y="469768"/>
                <a:ext cx="457138" cy="371361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65757E0D-9DA4-5C45-9574-91D0B546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371" y="525405"/>
                <a:ext cx="260087" cy="260087"/>
              </a:xfrm>
              <a:prstGeom prst="rect">
                <a:avLst/>
              </a:prstGeom>
            </p:spPr>
          </p:pic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9C8C04D-E3D0-FF46-ADEF-6B2CC1EB8599}"/>
                </a:ext>
              </a:extLst>
            </p:cNvPr>
            <p:cNvSpPr txBox="1"/>
            <p:nvPr/>
          </p:nvSpPr>
          <p:spPr>
            <a:xfrm>
              <a:off x="9857874" y="8821858"/>
              <a:ext cx="64120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Store</a:t>
              </a:r>
            </a:p>
          </p:txBody>
        </p:sp>
        <p:pic>
          <p:nvPicPr>
            <p:cNvPr id="386" name="Picture 385" descr="A close up of a logo&#10;&#10;Description automatically generated">
              <a:extLst>
                <a:ext uri="{FF2B5EF4-FFF2-40B4-BE49-F238E27FC236}">
                  <a16:creationId xmlns:a16="http://schemas.microsoft.com/office/drawing/2014/main" id="{98455AEC-39EF-7840-9D68-6F958690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858" y="8331812"/>
              <a:ext cx="556385" cy="556385"/>
            </a:xfrm>
            <a:prstGeom prst="rect">
              <a:avLst/>
            </a:prstGeom>
          </p:spPr>
        </p:pic>
      </p:grpSp>
      <p:sp>
        <p:nvSpPr>
          <p:cNvPr id="376" name="AutoShape 44">
            <a:extLst>
              <a:ext uri="{FF2B5EF4-FFF2-40B4-BE49-F238E27FC236}">
                <a16:creationId xmlns:a16="http://schemas.microsoft.com/office/drawing/2014/main" id="{08A84495-5166-2143-9C89-87E6B5CED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81" y="6672280"/>
            <a:ext cx="87830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Confluent</a:t>
            </a:r>
          </a:p>
        </p:txBody>
      </p:sp>
      <p:sp>
        <p:nvSpPr>
          <p:cNvPr id="388" name="AutoShape 44">
            <a:extLst>
              <a:ext uri="{FF2B5EF4-FFF2-40B4-BE49-F238E27FC236}">
                <a16:creationId xmlns:a16="http://schemas.microsoft.com/office/drawing/2014/main" id="{54591CC0-866B-A943-A32E-CAC25C92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951" y="5959013"/>
            <a:ext cx="720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391" name="AutoShape 44">
            <a:extLst>
              <a:ext uri="{FF2B5EF4-FFF2-40B4-BE49-F238E27FC236}">
                <a16:creationId xmlns:a16="http://schemas.microsoft.com/office/drawing/2014/main" id="{74306403-0753-EF4C-9CEC-2EA804BF0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5443" y="114563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392" name="AutoShape 44">
            <a:extLst>
              <a:ext uri="{FF2B5EF4-FFF2-40B4-BE49-F238E27FC236}">
                <a16:creationId xmlns:a16="http://schemas.microsoft.com/office/drawing/2014/main" id="{52425B55-B48B-FC45-BBD8-47E3BCF6C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7001" y="114563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PaaS</a:t>
            </a:r>
          </a:p>
        </p:txBody>
      </p:sp>
      <p:sp>
        <p:nvSpPr>
          <p:cNvPr id="394" name="AutoShape 44">
            <a:extLst>
              <a:ext uri="{FF2B5EF4-FFF2-40B4-BE49-F238E27FC236}">
                <a16:creationId xmlns:a16="http://schemas.microsoft.com/office/drawing/2014/main" id="{4272DF34-787B-E746-BAE6-B225B70C0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278" y="6064880"/>
            <a:ext cx="1008000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Kafka Streams/</a:t>
            </a:r>
          </a:p>
          <a:p>
            <a:pPr algn="ctr"/>
            <a:r>
              <a:rPr lang="en-US" sz="1000" b="1">
                <a:solidFill>
                  <a:schemeClr val="bg1"/>
                </a:solidFill>
              </a:rPr>
              <a:t>KSQL</a:t>
            </a:r>
          </a:p>
        </p:txBody>
      </p:sp>
      <p:sp>
        <p:nvSpPr>
          <p:cNvPr id="397" name="AutoShape 44">
            <a:extLst>
              <a:ext uri="{FF2B5EF4-FFF2-40B4-BE49-F238E27FC236}">
                <a16:creationId xmlns:a16="http://schemas.microsoft.com/office/drawing/2014/main" id="{47EBC945-2DE6-BC41-B604-C278B74E7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333" y="6911626"/>
            <a:ext cx="966486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413" name="AutoShape 44">
            <a:extLst>
              <a:ext uri="{FF2B5EF4-FFF2-40B4-BE49-F238E27FC236}">
                <a16:creationId xmlns:a16="http://schemas.microsoft.com/office/drawing/2014/main" id="{8A2D9197-855F-CD47-AD44-B75AA222C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807" y="5707271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Event Grid</a:t>
            </a:r>
          </a:p>
        </p:txBody>
      </p:sp>
      <p:sp>
        <p:nvSpPr>
          <p:cNvPr id="415" name="AutoShape 44">
            <a:extLst>
              <a:ext uri="{FF2B5EF4-FFF2-40B4-BE49-F238E27FC236}">
                <a16:creationId xmlns:a16="http://schemas.microsoft.com/office/drawing/2014/main" id="{650AE5E6-C4DF-0E49-AA90-B5D8356A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062" y="5707271"/>
            <a:ext cx="75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 Analysis</a:t>
            </a:r>
          </a:p>
        </p:txBody>
      </p:sp>
      <p:sp>
        <p:nvSpPr>
          <p:cNvPr id="416" name="AutoShape 44">
            <a:extLst>
              <a:ext uri="{FF2B5EF4-FFF2-40B4-BE49-F238E27FC236}">
                <a16:creationId xmlns:a16="http://schemas.microsoft.com/office/drawing/2014/main" id="{091FB59B-E3DA-8945-A6F8-D3AD4CD70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393" y="3053716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Storage Blob</a:t>
            </a:r>
          </a:p>
        </p:txBody>
      </p:sp>
      <p:sp>
        <p:nvSpPr>
          <p:cNvPr id="419" name="AutoShape 44">
            <a:extLst>
              <a:ext uri="{FF2B5EF4-FFF2-40B4-BE49-F238E27FC236}">
                <a16:creationId xmlns:a16="http://schemas.microsoft.com/office/drawing/2014/main" id="{344B3F3D-61DA-B14C-91DF-42F431277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146" y="1967496"/>
            <a:ext cx="1637189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HD Insight Spark</a:t>
            </a:r>
          </a:p>
        </p:txBody>
      </p:sp>
      <p:sp>
        <p:nvSpPr>
          <p:cNvPr id="420" name="AutoShape 44">
            <a:extLst>
              <a:ext uri="{FF2B5EF4-FFF2-40B4-BE49-F238E27FC236}">
                <a16:creationId xmlns:a16="http://schemas.microsoft.com/office/drawing/2014/main" id="{8A28B0C8-40C2-D548-AEB2-BECE8CC48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926" y="6433871"/>
            <a:ext cx="108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HD Insight Kafka</a:t>
            </a:r>
          </a:p>
        </p:txBody>
      </p:sp>
      <p:sp>
        <p:nvSpPr>
          <p:cNvPr id="421" name="AutoShape 44">
            <a:extLst>
              <a:ext uri="{FF2B5EF4-FFF2-40B4-BE49-F238E27FC236}">
                <a16:creationId xmlns:a16="http://schemas.microsoft.com/office/drawing/2014/main" id="{057A062D-6B3D-7046-B335-AB5F12A89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759" y="3131695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HD Insight IQ</a:t>
            </a:r>
          </a:p>
        </p:txBody>
      </p:sp>
      <p:sp>
        <p:nvSpPr>
          <p:cNvPr id="422" name="AutoShape 44">
            <a:extLst>
              <a:ext uri="{FF2B5EF4-FFF2-40B4-BE49-F238E27FC236}">
                <a16:creationId xmlns:a16="http://schemas.microsoft.com/office/drawing/2014/main" id="{45DBC23D-C013-5743-9DCA-A829E68D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724" y="2667090"/>
            <a:ext cx="900000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423" name="AutoShape 44">
            <a:extLst>
              <a:ext uri="{FF2B5EF4-FFF2-40B4-BE49-F238E27FC236}">
                <a16:creationId xmlns:a16="http://schemas.microsoft.com/office/drawing/2014/main" id="{1AB0A49E-CB63-2545-AC64-FECCF5D3E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293" y="441580"/>
            <a:ext cx="720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24" name="AutoShape 44">
            <a:extLst>
              <a:ext uri="{FF2B5EF4-FFF2-40B4-BE49-F238E27FC236}">
                <a16:creationId xmlns:a16="http://schemas.microsoft.com/office/drawing/2014/main" id="{20F97E5B-B402-EA4A-871A-08FCF921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724" y="7003899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25" name="AutoShape 44">
            <a:extLst>
              <a:ext uri="{FF2B5EF4-FFF2-40B4-BE49-F238E27FC236}">
                <a16:creationId xmlns:a16="http://schemas.microsoft.com/office/drawing/2014/main" id="{31B6D545-C966-BA4B-8DA0-08CF167EA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603" y="681091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Event Grid</a:t>
            </a:r>
          </a:p>
        </p:txBody>
      </p:sp>
      <p:sp>
        <p:nvSpPr>
          <p:cNvPr id="426" name="AutoShape 44">
            <a:extLst>
              <a:ext uri="{FF2B5EF4-FFF2-40B4-BE49-F238E27FC236}">
                <a16:creationId xmlns:a16="http://schemas.microsoft.com/office/drawing/2014/main" id="{7607C25B-606F-E544-906E-914DF4CBD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667" y="2104327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27" name="AutoShape 44">
            <a:extLst>
              <a:ext uri="{FF2B5EF4-FFF2-40B4-BE49-F238E27FC236}">
                <a16:creationId xmlns:a16="http://schemas.microsoft.com/office/drawing/2014/main" id="{5A52FE53-DA40-B34E-912A-BF06E7FE2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81" y="5360991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Service Bus</a:t>
            </a:r>
          </a:p>
        </p:txBody>
      </p:sp>
      <p:sp>
        <p:nvSpPr>
          <p:cNvPr id="428" name="AutoShape 44">
            <a:extLst>
              <a:ext uri="{FF2B5EF4-FFF2-40B4-BE49-F238E27FC236}">
                <a16:creationId xmlns:a16="http://schemas.microsoft.com/office/drawing/2014/main" id="{AD0372C6-BC25-DE40-8D71-6A3325024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610" y="4767191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Logic Apps</a:t>
            </a:r>
          </a:p>
        </p:txBody>
      </p:sp>
      <p:sp>
        <p:nvSpPr>
          <p:cNvPr id="429" name="AutoShape 44">
            <a:extLst>
              <a:ext uri="{FF2B5EF4-FFF2-40B4-BE49-F238E27FC236}">
                <a16:creationId xmlns:a16="http://schemas.microsoft.com/office/drawing/2014/main" id="{1BE58584-C311-454D-BC46-446A39D0C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5784" y="3422373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Management</a:t>
            </a:r>
          </a:p>
        </p:txBody>
      </p:sp>
      <p:sp>
        <p:nvSpPr>
          <p:cNvPr id="430" name="AutoShape 44">
            <a:extLst>
              <a:ext uri="{FF2B5EF4-FFF2-40B4-BE49-F238E27FC236}">
                <a16:creationId xmlns:a16="http://schemas.microsoft.com/office/drawing/2014/main" id="{1695C61E-FCAE-F548-940B-01C62E36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711" y="7405900"/>
            <a:ext cx="936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Management</a:t>
            </a:r>
          </a:p>
        </p:txBody>
      </p:sp>
      <p:sp>
        <p:nvSpPr>
          <p:cNvPr id="431" name="AutoShape 44">
            <a:extLst>
              <a:ext uri="{FF2B5EF4-FFF2-40B4-BE49-F238E27FC236}">
                <a16:creationId xmlns:a16="http://schemas.microsoft.com/office/drawing/2014/main" id="{C16A4699-C1C7-4141-9151-BC21AE4B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5188" y="2064756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Database</a:t>
            </a:r>
          </a:p>
        </p:txBody>
      </p:sp>
      <p:sp>
        <p:nvSpPr>
          <p:cNvPr id="432" name="AutoShape 44">
            <a:extLst>
              <a:ext uri="{FF2B5EF4-FFF2-40B4-BE49-F238E27FC236}">
                <a16:creationId xmlns:a16="http://schemas.microsoft.com/office/drawing/2014/main" id="{AA2EB8FC-995B-3D40-A069-365B11022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5188" y="2323737"/>
            <a:ext cx="900000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 Warehouse</a:t>
            </a:r>
          </a:p>
        </p:txBody>
      </p:sp>
      <p:sp>
        <p:nvSpPr>
          <p:cNvPr id="433" name="AutoShape 44">
            <a:extLst>
              <a:ext uri="{FF2B5EF4-FFF2-40B4-BE49-F238E27FC236}">
                <a16:creationId xmlns:a16="http://schemas.microsoft.com/office/drawing/2014/main" id="{508987A2-D553-714A-B022-5BE11D9D8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51" y="7780697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IoT Edge</a:t>
            </a:r>
          </a:p>
        </p:txBody>
      </p:sp>
      <p:sp>
        <p:nvSpPr>
          <p:cNvPr id="434" name="AutoShape 44">
            <a:extLst>
              <a:ext uri="{FF2B5EF4-FFF2-40B4-BE49-F238E27FC236}">
                <a16:creationId xmlns:a16="http://schemas.microsoft.com/office/drawing/2014/main" id="{EA0837CA-3A32-2740-B2B3-798003210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432" y="7164043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IoT Hub</a:t>
            </a:r>
          </a:p>
        </p:txBody>
      </p:sp>
      <p:sp>
        <p:nvSpPr>
          <p:cNvPr id="435" name="AutoShape 44">
            <a:extLst>
              <a:ext uri="{FF2B5EF4-FFF2-40B4-BE49-F238E27FC236}">
                <a16:creationId xmlns:a16="http://schemas.microsoft.com/office/drawing/2014/main" id="{066F7C15-38E8-734B-96F7-24CB9163D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956" y="2632355"/>
            <a:ext cx="792000" cy="288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Timeseries</a:t>
            </a:r>
          </a:p>
          <a:p>
            <a:pPr algn="ctr"/>
            <a:r>
              <a:rPr lang="en-US" sz="1000" b="1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436" name="AutoShape 44">
            <a:extLst>
              <a:ext uri="{FF2B5EF4-FFF2-40B4-BE49-F238E27FC236}">
                <a16:creationId xmlns:a16="http://schemas.microsoft.com/office/drawing/2014/main" id="{9D5DBC7F-C0C0-6648-BDD3-E670E767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6260" y="2396183"/>
            <a:ext cx="1049599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Machine Learning Studio</a:t>
            </a:r>
          </a:p>
        </p:txBody>
      </p:sp>
      <p:sp>
        <p:nvSpPr>
          <p:cNvPr id="437" name="AutoShape 44">
            <a:extLst>
              <a:ext uri="{FF2B5EF4-FFF2-40B4-BE49-F238E27FC236}">
                <a16:creationId xmlns:a16="http://schemas.microsoft.com/office/drawing/2014/main" id="{1E825905-6BF2-2945-A13E-BC317DACD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4570" y="1885997"/>
            <a:ext cx="83298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Zeppelin</a:t>
            </a:r>
          </a:p>
        </p:txBody>
      </p:sp>
      <p:sp>
        <p:nvSpPr>
          <p:cNvPr id="438" name="AutoShape 44">
            <a:extLst>
              <a:ext uri="{FF2B5EF4-FFF2-40B4-BE49-F238E27FC236}">
                <a16:creationId xmlns:a16="http://schemas.microsoft.com/office/drawing/2014/main" id="{8BE59F19-853D-F048-8BDB-160FCADE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3938" y="2142752"/>
            <a:ext cx="83298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Jupyter</a:t>
            </a:r>
          </a:p>
        </p:txBody>
      </p:sp>
      <p:sp>
        <p:nvSpPr>
          <p:cNvPr id="439" name="AutoShape 44">
            <a:extLst>
              <a:ext uri="{FF2B5EF4-FFF2-40B4-BE49-F238E27FC236}">
                <a16:creationId xmlns:a16="http://schemas.microsoft.com/office/drawing/2014/main" id="{71D39E6D-F2DD-E040-BC08-A7C828A8C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918" y="4111218"/>
            <a:ext cx="864000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 defTabSz="1634333"/>
            <a:r>
              <a:rPr lang="en-US" sz="1000" b="1" dirty="0" err="1">
                <a:solidFill>
                  <a:srgbClr val="FFFFFF"/>
                </a:solidFill>
                <a:latin typeface="Segoe UI"/>
              </a:rPr>
              <a:t>ArcadiaData</a:t>
            </a:r>
            <a:endParaRPr lang="en-US" sz="1000" b="1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40" name="AutoShape 44">
            <a:extLst>
              <a:ext uri="{FF2B5EF4-FFF2-40B4-BE49-F238E27FC236}">
                <a16:creationId xmlns:a16="http://schemas.microsoft.com/office/drawing/2014/main" id="{AF61CF9B-EACC-3646-A5C5-75149CD0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105" y="3197902"/>
            <a:ext cx="1049599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41" name="AutoShape 44">
            <a:extLst>
              <a:ext uri="{FF2B5EF4-FFF2-40B4-BE49-F238E27FC236}">
                <a16:creationId xmlns:a16="http://schemas.microsoft.com/office/drawing/2014/main" id="{49C82378-3391-C944-8D7F-B8C78E58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439" y="3812135"/>
            <a:ext cx="1049599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42" name="AutoShape 44">
            <a:extLst>
              <a:ext uri="{FF2B5EF4-FFF2-40B4-BE49-F238E27FC236}">
                <a16:creationId xmlns:a16="http://schemas.microsoft.com/office/drawing/2014/main" id="{215F37B1-977F-554F-81E7-344D528AF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118" y="4589950"/>
            <a:ext cx="1049599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Power BI</a:t>
            </a:r>
          </a:p>
        </p:txBody>
      </p:sp>
      <p:sp>
        <p:nvSpPr>
          <p:cNvPr id="443" name="AutoShape 44">
            <a:extLst>
              <a:ext uri="{FF2B5EF4-FFF2-40B4-BE49-F238E27FC236}">
                <a16:creationId xmlns:a16="http://schemas.microsoft.com/office/drawing/2014/main" id="{2468C90B-33C6-F24D-9AB9-6A521F81F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511" y="836929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Catalog</a:t>
            </a:r>
          </a:p>
        </p:txBody>
      </p:sp>
      <p:sp>
        <p:nvSpPr>
          <p:cNvPr id="445" name="AutoShape 44">
            <a:extLst>
              <a:ext uri="{FF2B5EF4-FFF2-40B4-BE49-F238E27FC236}">
                <a16:creationId xmlns:a16="http://schemas.microsoft.com/office/drawing/2014/main" id="{38671082-8A93-084B-AD6D-FE654194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4804" y="617774"/>
            <a:ext cx="648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Key Vault</a:t>
            </a:r>
          </a:p>
        </p:txBody>
      </p:sp>
      <p:sp>
        <p:nvSpPr>
          <p:cNvPr id="446" name="AutoShape 44">
            <a:extLst>
              <a:ext uri="{FF2B5EF4-FFF2-40B4-BE49-F238E27FC236}">
                <a16:creationId xmlns:a16="http://schemas.microsoft.com/office/drawing/2014/main" id="{E56A1308-F55F-AB4C-B4A4-7DC2BD4BF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8643" y="940324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Security Center</a:t>
            </a:r>
          </a:p>
        </p:txBody>
      </p:sp>
      <p:sp>
        <p:nvSpPr>
          <p:cNvPr id="447" name="AutoShape 44">
            <a:extLst>
              <a:ext uri="{FF2B5EF4-FFF2-40B4-BE49-F238E27FC236}">
                <a16:creationId xmlns:a16="http://schemas.microsoft.com/office/drawing/2014/main" id="{856AEFCB-EBCC-8B4A-AE53-073672F8B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3519" y="5707271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48" name="AutoShape 44">
            <a:extLst>
              <a:ext uri="{FF2B5EF4-FFF2-40B4-BE49-F238E27FC236}">
                <a16:creationId xmlns:a16="http://schemas.microsoft.com/office/drawing/2014/main" id="{7E7D58CB-09CD-224F-99D4-CB834BD7A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125" y="8429167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51" name="AutoShape 44">
            <a:extLst>
              <a:ext uri="{FF2B5EF4-FFF2-40B4-BE49-F238E27FC236}">
                <a16:creationId xmlns:a16="http://schemas.microsoft.com/office/drawing/2014/main" id="{35C1095D-61DB-784F-B1AE-DE5F35644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683" y="8776343"/>
            <a:ext cx="864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Container Instances</a:t>
            </a:r>
          </a:p>
        </p:txBody>
      </p:sp>
      <p:sp>
        <p:nvSpPr>
          <p:cNvPr id="452" name="AutoShape 44">
            <a:extLst>
              <a:ext uri="{FF2B5EF4-FFF2-40B4-BE49-F238E27FC236}">
                <a16:creationId xmlns:a16="http://schemas.microsoft.com/office/drawing/2014/main" id="{5ABE9A70-790E-924E-B2D9-8FAFC7C5E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724" y="3022778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Batch AI</a:t>
            </a:r>
          </a:p>
        </p:txBody>
      </p:sp>
      <p:sp>
        <p:nvSpPr>
          <p:cNvPr id="546" name="AutoShape 44">
            <a:extLst>
              <a:ext uri="{FF2B5EF4-FFF2-40B4-BE49-F238E27FC236}">
                <a16:creationId xmlns:a16="http://schemas.microsoft.com/office/drawing/2014/main" id="{D2AEBD00-DCE1-144C-A4E3-361F1B605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062" y="7240539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Apps</a:t>
            </a:r>
          </a:p>
        </p:txBody>
      </p:sp>
      <p:sp>
        <p:nvSpPr>
          <p:cNvPr id="548" name="AutoShape 44">
            <a:extLst>
              <a:ext uri="{FF2B5EF4-FFF2-40B4-BE49-F238E27FC236}">
                <a16:creationId xmlns:a16="http://schemas.microsoft.com/office/drawing/2014/main" id="{52906725-1D20-D94A-98C9-A20BBEE00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667" y="2368341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SAP HANA</a:t>
            </a:r>
          </a:p>
        </p:txBody>
      </p:sp>
      <p:sp>
        <p:nvSpPr>
          <p:cNvPr id="550" name="AutoShape 44">
            <a:extLst>
              <a:ext uri="{FF2B5EF4-FFF2-40B4-BE49-F238E27FC236}">
                <a16:creationId xmlns:a16="http://schemas.microsoft.com/office/drawing/2014/main" id="{C7E9B35A-CF32-D141-815D-AAF8E91B2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8986" y="8678776"/>
            <a:ext cx="792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Cache for Redis</a:t>
            </a:r>
          </a:p>
        </p:txBody>
      </p:sp>
      <p:sp>
        <p:nvSpPr>
          <p:cNvPr id="551" name="AutoShape 44">
            <a:extLst>
              <a:ext uri="{FF2B5EF4-FFF2-40B4-BE49-F238E27FC236}">
                <a16:creationId xmlns:a16="http://schemas.microsoft.com/office/drawing/2014/main" id="{C4DE72EA-1684-2545-9263-9EEE04D1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3519" y="5959013"/>
            <a:ext cx="792000" cy="288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Cache for Redis</a:t>
            </a:r>
          </a:p>
        </p:txBody>
      </p:sp>
      <p:sp>
        <p:nvSpPr>
          <p:cNvPr id="552" name="AutoShape 44">
            <a:extLst>
              <a:ext uri="{FF2B5EF4-FFF2-40B4-BE49-F238E27FC236}">
                <a16:creationId xmlns:a16="http://schemas.microsoft.com/office/drawing/2014/main" id="{0EDB680F-32FE-4547-9924-E9C328F26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711" y="5173673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IoT Suite</a:t>
            </a:r>
          </a:p>
        </p:txBody>
      </p:sp>
      <p:sp>
        <p:nvSpPr>
          <p:cNvPr id="553" name="AutoShape 44">
            <a:extLst>
              <a:ext uri="{FF2B5EF4-FFF2-40B4-BE49-F238E27FC236}">
                <a16:creationId xmlns:a16="http://schemas.microsoft.com/office/drawing/2014/main" id="{182F6DB6-70C4-3944-A31D-ACE746BE1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683" y="1239810"/>
            <a:ext cx="108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Import / Export</a:t>
            </a:r>
          </a:p>
        </p:txBody>
      </p:sp>
      <p:sp>
        <p:nvSpPr>
          <p:cNvPr id="554" name="AutoShape 44">
            <a:extLst>
              <a:ext uri="{FF2B5EF4-FFF2-40B4-BE49-F238E27FC236}">
                <a16:creationId xmlns:a16="http://schemas.microsoft.com/office/drawing/2014/main" id="{96AA3D3C-40FA-E14F-A0F3-C8867685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7372" y="3281307"/>
            <a:ext cx="1038564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Lake Store</a:t>
            </a:r>
          </a:p>
        </p:txBody>
      </p:sp>
      <p:sp>
        <p:nvSpPr>
          <p:cNvPr id="555" name="AutoShape 44">
            <a:extLst>
              <a:ext uri="{FF2B5EF4-FFF2-40B4-BE49-F238E27FC236}">
                <a16:creationId xmlns:a16="http://schemas.microsoft.com/office/drawing/2014/main" id="{0782CD95-28A9-8C4E-81CC-90D5EA76C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815" y="3866135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Storage Blob</a:t>
            </a:r>
          </a:p>
        </p:txBody>
      </p:sp>
      <p:sp>
        <p:nvSpPr>
          <p:cNvPr id="556" name="AutoShape 44">
            <a:extLst>
              <a:ext uri="{FF2B5EF4-FFF2-40B4-BE49-F238E27FC236}">
                <a16:creationId xmlns:a16="http://schemas.microsoft.com/office/drawing/2014/main" id="{709132AE-A0C3-A443-9DA3-9732A57EC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3794" y="4088418"/>
            <a:ext cx="1038564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Lake Store</a:t>
            </a:r>
          </a:p>
        </p:txBody>
      </p:sp>
      <p:sp>
        <p:nvSpPr>
          <p:cNvPr id="558" name="AutoShape 44">
            <a:extLst>
              <a:ext uri="{FF2B5EF4-FFF2-40B4-BE49-F238E27FC236}">
                <a16:creationId xmlns:a16="http://schemas.microsoft.com/office/drawing/2014/main" id="{31B83442-6FB2-1E44-BCD4-D18975A7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593" y="4643735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Storage Blob</a:t>
            </a:r>
          </a:p>
        </p:txBody>
      </p:sp>
      <p:sp>
        <p:nvSpPr>
          <p:cNvPr id="559" name="AutoShape 44">
            <a:extLst>
              <a:ext uri="{FF2B5EF4-FFF2-40B4-BE49-F238E27FC236}">
                <a16:creationId xmlns:a16="http://schemas.microsoft.com/office/drawing/2014/main" id="{6E611EA3-07E8-8D41-B48F-9B4C9E4A7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373" y="4872793"/>
            <a:ext cx="1038564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Lake Store</a:t>
            </a:r>
          </a:p>
        </p:txBody>
      </p:sp>
      <p:sp>
        <p:nvSpPr>
          <p:cNvPr id="562" name="AutoShape 44">
            <a:extLst>
              <a:ext uri="{FF2B5EF4-FFF2-40B4-BE49-F238E27FC236}">
                <a16:creationId xmlns:a16="http://schemas.microsoft.com/office/drawing/2014/main" id="{48D04475-1129-DB4A-83C8-5C46106C9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125" y="575345"/>
            <a:ext cx="1188000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 defTabSz="1634333"/>
            <a:r>
              <a:rPr lang="en-US" sz="1000" b="1" dirty="0" err="1">
                <a:solidFill>
                  <a:srgbClr val="FFFFFF"/>
                </a:solidFill>
                <a:latin typeface="Segoe UI"/>
              </a:rPr>
              <a:t>Collibra</a:t>
            </a:r>
            <a:r>
              <a:rPr lang="en-US" sz="1000" b="1" dirty="0">
                <a:solidFill>
                  <a:srgbClr val="FFFFFF"/>
                </a:solidFill>
                <a:latin typeface="Segoe UI"/>
              </a:rPr>
              <a:t> / </a:t>
            </a:r>
            <a:r>
              <a:rPr lang="en-US" sz="1000" b="1" dirty="0" err="1">
                <a:solidFill>
                  <a:srgbClr val="FFFFFF"/>
                </a:solidFill>
                <a:latin typeface="Segoe UI"/>
              </a:rPr>
              <a:t>Alation</a:t>
            </a:r>
            <a:endParaRPr lang="en-US" sz="1000" b="1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63" name="AutoShape 44">
            <a:extLst>
              <a:ext uri="{FF2B5EF4-FFF2-40B4-BE49-F238E27FC236}">
                <a16:creationId xmlns:a16="http://schemas.microsoft.com/office/drawing/2014/main" id="{09DCFF3C-3BD4-5046-87BB-6AF5D935C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22" y="3668135"/>
            <a:ext cx="972000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564" name="AutoShape 44">
            <a:extLst>
              <a:ext uri="{FF2B5EF4-FFF2-40B4-BE49-F238E27FC236}">
                <a16:creationId xmlns:a16="http://schemas.microsoft.com/office/drawing/2014/main" id="{CB70388B-8056-144F-B57A-37F012C29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322" y="3997102"/>
            <a:ext cx="936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Factory</a:t>
            </a:r>
          </a:p>
        </p:txBody>
      </p:sp>
      <p:sp>
        <p:nvSpPr>
          <p:cNvPr id="565" name="AutoShape 44">
            <a:extLst>
              <a:ext uri="{FF2B5EF4-FFF2-40B4-BE49-F238E27FC236}">
                <a16:creationId xmlns:a16="http://schemas.microsoft.com/office/drawing/2014/main" id="{75B9AB9E-0FAD-0341-9D89-B08BD37E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683" y="1493314"/>
            <a:ext cx="108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Box Disk</a:t>
            </a:r>
          </a:p>
        </p:txBody>
      </p:sp>
      <p:sp>
        <p:nvSpPr>
          <p:cNvPr id="567" name="AutoShape 44">
            <a:extLst>
              <a:ext uri="{FF2B5EF4-FFF2-40B4-BE49-F238E27FC236}">
                <a16:creationId xmlns:a16="http://schemas.microsoft.com/office/drawing/2014/main" id="{EB2E6A5A-772B-8646-AE36-0165957F3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278" y="3671721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Lake Analytics</a:t>
            </a:r>
          </a:p>
        </p:txBody>
      </p:sp>
      <p:sp>
        <p:nvSpPr>
          <p:cNvPr id="568" name="AutoShape 44">
            <a:extLst>
              <a:ext uri="{FF2B5EF4-FFF2-40B4-BE49-F238E27FC236}">
                <a16:creationId xmlns:a16="http://schemas.microsoft.com/office/drawing/2014/main" id="{EE5EAE53-FD5C-744D-8C6B-EA778167C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5443" y="369580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569" name="AutoShape 44">
            <a:extLst>
              <a:ext uri="{FF2B5EF4-FFF2-40B4-BE49-F238E27FC236}">
                <a16:creationId xmlns:a16="http://schemas.microsoft.com/office/drawing/2014/main" id="{D2809A0C-D682-E94D-862E-927DD83B9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7001" y="369580"/>
            <a:ext cx="720000" cy="144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IaaS</a:t>
            </a:r>
          </a:p>
        </p:txBody>
      </p:sp>
      <p:sp>
        <p:nvSpPr>
          <p:cNvPr id="570" name="AutoShape 44">
            <a:extLst>
              <a:ext uri="{FF2B5EF4-FFF2-40B4-BE49-F238E27FC236}">
                <a16:creationId xmlns:a16="http://schemas.microsoft.com/office/drawing/2014/main" id="{B138ECFB-24BE-B748-A263-19F399469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977" y="2337056"/>
            <a:ext cx="972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Attunity Replicate</a:t>
            </a:r>
          </a:p>
        </p:txBody>
      </p:sp>
      <p:sp>
        <p:nvSpPr>
          <p:cNvPr id="571" name="AutoShape 44">
            <a:extLst>
              <a:ext uri="{FF2B5EF4-FFF2-40B4-BE49-F238E27FC236}">
                <a16:creationId xmlns:a16="http://schemas.microsoft.com/office/drawing/2014/main" id="{02E1CC1F-3D83-1A4F-982E-0AC925F2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977" y="2631901"/>
            <a:ext cx="972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Debezium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74" name="AutoShape 44">
            <a:extLst>
              <a:ext uri="{FF2B5EF4-FFF2-40B4-BE49-F238E27FC236}">
                <a16:creationId xmlns:a16="http://schemas.microsoft.com/office/drawing/2014/main" id="{3EDFEEEB-E7D1-0C4D-9467-DC6415D91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603" y="4703626"/>
            <a:ext cx="864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Box Edge</a:t>
            </a:r>
          </a:p>
        </p:txBody>
      </p:sp>
      <p:sp>
        <p:nvSpPr>
          <p:cNvPr id="575" name="AutoShape 44">
            <a:extLst>
              <a:ext uri="{FF2B5EF4-FFF2-40B4-BE49-F238E27FC236}">
                <a16:creationId xmlns:a16="http://schemas.microsoft.com/office/drawing/2014/main" id="{C1236F57-6161-9641-8BF2-0582C7358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683" y="1756033"/>
            <a:ext cx="108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Box</a:t>
            </a:r>
          </a:p>
        </p:txBody>
      </p:sp>
      <p:sp>
        <p:nvSpPr>
          <p:cNvPr id="576" name="AutoShape 44">
            <a:extLst>
              <a:ext uri="{FF2B5EF4-FFF2-40B4-BE49-F238E27FC236}">
                <a16:creationId xmlns:a16="http://schemas.microsoft.com/office/drawing/2014/main" id="{CBC911E4-77A2-9543-9E83-9DE3CBB4C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683" y="2014327"/>
            <a:ext cx="108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Box Heavy</a:t>
            </a:r>
          </a:p>
        </p:txBody>
      </p:sp>
      <p:sp>
        <p:nvSpPr>
          <p:cNvPr id="577" name="AutoShape 44">
            <a:extLst>
              <a:ext uri="{FF2B5EF4-FFF2-40B4-BE49-F238E27FC236}">
                <a16:creationId xmlns:a16="http://schemas.microsoft.com/office/drawing/2014/main" id="{FFAA2844-9C3E-FE40-AE27-E796D5FF9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603" y="4950904"/>
            <a:ext cx="108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Box Gateway</a:t>
            </a:r>
          </a:p>
        </p:txBody>
      </p:sp>
      <p:sp>
        <p:nvSpPr>
          <p:cNvPr id="578" name="AutoShape 44">
            <a:extLst>
              <a:ext uri="{FF2B5EF4-FFF2-40B4-BE49-F238E27FC236}">
                <a16:creationId xmlns:a16="http://schemas.microsoft.com/office/drawing/2014/main" id="{77C130DD-799B-164D-8E58-E2D1BF0BE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711" y="7299379"/>
            <a:ext cx="864000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Blob Storage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IoT Edge</a:t>
            </a:r>
          </a:p>
        </p:txBody>
      </p:sp>
      <p:sp>
        <p:nvSpPr>
          <p:cNvPr id="579" name="AutoShape 44">
            <a:extLst>
              <a:ext uri="{FF2B5EF4-FFF2-40B4-BE49-F238E27FC236}">
                <a16:creationId xmlns:a16="http://schemas.microsoft.com/office/drawing/2014/main" id="{8AFE874B-24DF-EB48-BC6B-6D2C00D30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683" y="8425038"/>
            <a:ext cx="864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Kubernetes Service</a:t>
            </a:r>
          </a:p>
        </p:txBody>
      </p:sp>
      <p:sp>
        <p:nvSpPr>
          <p:cNvPr id="375" name="AutoShape 44">
            <a:extLst>
              <a:ext uri="{FF2B5EF4-FFF2-40B4-BE49-F238E27FC236}">
                <a16:creationId xmlns:a16="http://schemas.microsoft.com/office/drawing/2014/main" id="{580387A5-AF70-5A47-89FA-34B65FBA5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2567" y="8482905"/>
            <a:ext cx="828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Logic Apps</a:t>
            </a:r>
          </a:p>
        </p:txBody>
      </p:sp>
      <p:sp>
        <p:nvSpPr>
          <p:cNvPr id="384" name="AutoShape 44">
            <a:extLst>
              <a:ext uri="{FF2B5EF4-FFF2-40B4-BE49-F238E27FC236}">
                <a16:creationId xmlns:a16="http://schemas.microsoft.com/office/drawing/2014/main" id="{37AA106D-810D-0A4F-964D-899102C45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8689" y="8203757"/>
            <a:ext cx="993913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TensorFlow Serving</a:t>
            </a:r>
          </a:p>
        </p:txBody>
      </p:sp>
      <p:sp>
        <p:nvSpPr>
          <p:cNvPr id="387" name="AutoShape 44">
            <a:extLst>
              <a:ext uri="{FF2B5EF4-FFF2-40B4-BE49-F238E27FC236}">
                <a16:creationId xmlns:a16="http://schemas.microsoft.com/office/drawing/2014/main" id="{94FDEC31-6D11-D64A-A548-DC60EA51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8689" y="8545757"/>
            <a:ext cx="993913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Deep Detect</a:t>
            </a:r>
          </a:p>
        </p:txBody>
      </p:sp>
      <p:sp>
        <p:nvSpPr>
          <p:cNvPr id="389" name="AutoShape 44">
            <a:extLst>
              <a:ext uri="{FF2B5EF4-FFF2-40B4-BE49-F238E27FC236}">
                <a16:creationId xmlns:a16="http://schemas.microsoft.com/office/drawing/2014/main" id="{AF33439B-9793-F044-BF5B-3A78FCE90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8600" y="689231"/>
            <a:ext cx="686411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Airflow</a:t>
            </a:r>
          </a:p>
        </p:txBody>
      </p:sp>
      <p:sp>
        <p:nvSpPr>
          <p:cNvPr id="390" name="AutoShape 44">
            <a:extLst>
              <a:ext uri="{FF2B5EF4-FFF2-40B4-BE49-F238E27FC236}">
                <a16:creationId xmlns:a16="http://schemas.microsoft.com/office/drawing/2014/main" id="{1E7084F1-00FA-9F46-AF59-9EB7E0FAC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3152" y="683661"/>
            <a:ext cx="2239109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 defTabSz="1634333"/>
            <a:r>
              <a:rPr lang="en-US" sz="1000" b="1" dirty="0">
                <a:solidFill>
                  <a:srgbClr val="FFFFFF"/>
                </a:solidFill>
                <a:latin typeface="Segoe UI"/>
              </a:rPr>
              <a:t>Trivadis biGENiUS</a:t>
            </a:r>
          </a:p>
        </p:txBody>
      </p:sp>
      <p:sp>
        <p:nvSpPr>
          <p:cNvPr id="449" name="AutoShape 44">
            <a:extLst>
              <a:ext uri="{FF2B5EF4-FFF2-40B4-BE49-F238E27FC236}">
                <a16:creationId xmlns:a16="http://schemas.microsoft.com/office/drawing/2014/main" id="{76873FB9-5D2D-AD45-ABB7-29180E14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724" y="7495900"/>
            <a:ext cx="756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450" name="AutoShape 44">
            <a:extLst>
              <a:ext uri="{FF2B5EF4-FFF2-40B4-BE49-F238E27FC236}">
                <a16:creationId xmlns:a16="http://schemas.microsoft.com/office/drawing/2014/main" id="{4463B91D-2BB8-054A-8552-3665FFEA4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2909" y="3026562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53" name="AutoShape 44">
            <a:extLst>
              <a:ext uri="{FF2B5EF4-FFF2-40B4-BE49-F238E27FC236}">
                <a16:creationId xmlns:a16="http://schemas.microsoft.com/office/drawing/2014/main" id="{05F71D53-47CF-F941-B1AC-1E12AAA6E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524" y="3246052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Database</a:t>
            </a:r>
          </a:p>
        </p:txBody>
      </p:sp>
      <p:sp>
        <p:nvSpPr>
          <p:cNvPr id="454" name="AutoShape 44">
            <a:extLst>
              <a:ext uri="{FF2B5EF4-FFF2-40B4-BE49-F238E27FC236}">
                <a16:creationId xmlns:a16="http://schemas.microsoft.com/office/drawing/2014/main" id="{D9627B6D-CA23-5943-A7AA-5B7A0958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9524" y="3491781"/>
            <a:ext cx="900000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 Warehouse</a:t>
            </a:r>
          </a:p>
        </p:txBody>
      </p:sp>
      <p:sp>
        <p:nvSpPr>
          <p:cNvPr id="455" name="AutoShape 44">
            <a:extLst>
              <a:ext uri="{FF2B5EF4-FFF2-40B4-BE49-F238E27FC236}">
                <a16:creationId xmlns:a16="http://schemas.microsoft.com/office/drawing/2014/main" id="{177B19DC-BE3F-AD4F-BE83-4D0CF3715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9371" y="3808779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56" name="AutoShape 44">
            <a:extLst>
              <a:ext uri="{FF2B5EF4-FFF2-40B4-BE49-F238E27FC236}">
                <a16:creationId xmlns:a16="http://schemas.microsoft.com/office/drawing/2014/main" id="{F7D5F0C5-3064-D545-8ED6-CF0E1EB79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5986" y="4028269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Database</a:t>
            </a:r>
          </a:p>
        </p:txBody>
      </p:sp>
      <p:sp>
        <p:nvSpPr>
          <p:cNvPr id="457" name="AutoShape 44">
            <a:extLst>
              <a:ext uri="{FF2B5EF4-FFF2-40B4-BE49-F238E27FC236}">
                <a16:creationId xmlns:a16="http://schemas.microsoft.com/office/drawing/2014/main" id="{BEEA0646-D78C-2F4D-9C16-62F333DE4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5986" y="4273998"/>
            <a:ext cx="900000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 Warehouse</a:t>
            </a:r>
          </a:p>
        </p:txBody>
      </p:sp>
      <p:sp>
        <p:nvSpPr>
          <p:cNvPr id="458" name="AutoShape 44">
            <a:extLst>
              <a:ext uri="{FF2B5EF4-FFF2-40B4-BE49-F238E27FC236}">
                <a16:creationId xmlns:a16="http://schemas.microsoft.com/office/drawing/2014/main" id="{00D50179-55A3-9341-AD47-B38CBF54B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9371" y="4596698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59" name="AutoShape 44">
            <a:extLst>
              <a:ext uri="{FF2B5EF4-FFF2-40B4-BE49-F238E27FC236}">
                <a16:creationId xmlns:a16="http://schemas.microsoft.com/office/drawing/2014/main" id="{A52CBA0E-A713-3D42-B784-076EDA86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5986" y="4816188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Database</a:t>
            </a:r>
          </a:p>
        </p:txBody>
      </p:sp>
      <p:sp>
        <p:nvSpPr>
          <p:cNvPr id="460" name="AutoShape 44">
            <a:extLst>
              <a:ext uri="{FF2B5EF4-FFF2-40B4-BE49-F238E27FC236}">
                <a16:creationId xmlns:a16="http://schemas.microsoft.com/office/drawing/2014/main" id="{7CA275EE-33A8-9F4E-8584-D2E0DA6FF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5986" y="5061917"/>
            <a:ext cx="900000" cy="252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SQL Data Warehouse</a:t>
            </a:r>
          </a:p>
        </p:txBody>
      </p:sp>
      <p:sp>
        <p:nvSpPr>
          <p:cNvPr id="461" name="AutoShape 44">
            <a:extLst>
              <a:ext uri="{FF2B5EF4-FFF2-40B4-BE49-F238E27FC236}">
                <a16:creationId xmlns:a16="http://schemas.microsoft.com/office/drawing/2014/main" id="{2A5E7AB8-437E-4841-B395-A48F3EAD3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4264" y="5797013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Management</a:t>
            </a:r>
          </a:p>
        </p:txBody>
      </p:sp>
      <p:sp>
        <p:nvSpPr>
          <p:cNvPr id="462" name="AutoShape 44">
            <a:extLst>
              <a:ext uri="{FF2B5EF4-FFF2-40B4-BE49-F238E27FC236}">
                <a16:creationId xmlns:a16="http://schemas.microsoft.com/office/drawing/2014/main" id="{34B1B269-70A1-8A48-A374-34A4E1FA1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5784" y="7114539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Management</a:t>
            </a:r>
          </a:p>
        </p:txBody>
      </p:sp>
      <p:sp>
        <p:nvSpPr>
          <p:cNvPr id="463" name="AutoShape 44">
            <a:extLst>
              <a:ext uri="{FF2B5EF4-FFF2-40B4-BE49-F238E27FC236}">
                <a16:creationId xmlns:a16="http://schemas.microsoft.com/office/drawing/2014/main" id="{E18D0123-2E80-E440-ADD5-A7C62FD44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354" y="7040228"/>
            <a:ext cx="792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Cosmos DB</a:t>
            </a:r>
          </a:p>
        </p:txBody>
      </p:sp>
      <p:sp>
        <p:nvSpPr>
          <p:cNvPr id="464" name="AutoShape 44">
            <a:extLst>
              <a:ext uri="{FF2B5EF4-FFF2-40B4-BE49-F238E27FC236}">
                <a16:creationId xmlns:a16="http://schemas.microsoft.com/office/drawing/2014/main" id="{605397F7-16FC-9E49-B7BB-E8438CE5C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354" y="7291970"/>
            <a:ext cx="792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Cache for Redis</a:t>
            </a:r>
          </a:p>
        </p:txBody>
      </p:sp>
      <p:sp>
        <p:nvSpPr>
          <p:cNvPr id="467" name="AutoShape 44">
            <a:extLst>
              <a:ext uri="{FF2B5EF4-FFF2-40B4-BE49-F238E27FC236}">
                <a16:creationId xmlns:a16="http://schemas.microsoft.com/office/drawing/2014/main" id="{3AEA771F-26BD-B24F-A50C-32B207C70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400" y="7183095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SQL Database</a:t>
            </a:r>
          </a:p>
        </p:txBody>
      </p:sp>
      <p:sp>
        <p:nvSpPr>
          <p:cNvPr id="468" name="AutoShape 44">
            <a:extLst>
              <a:ext uri="{FF2B5EF4-FFF2-40B4-BE49-F238E27FC236}">
                <a16:creationId xmlns:a16="http://schemas.microsoft.com/office/drawing/2014/main" id="{69E1AC13-F961-EC46-96A0-0012E738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8696" y="8572905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Storage Blob</a:t>
            </a:r>
          </a:p>
        </p:txBody>
      </p:sp>
      <p:sp>
        <p:nvSpPr>
          <p:cNvPr id="469" name="AutoShape 44">
            <a:extLst>
              <a:ext uri="{FF2B5EF4-FFF2-40B4-BE49-F238E27FC236}">
                <a16:creationId xmlns:a16="http://schemas.microsoft.com/office/drawing/2014/main" id="{78449224-D074-FC4B-A287-507885606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664" y="2344671"/>
            <a:ext cx="899999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Storage Blob</a:t>
            </a:r>
          </a:p>
        </p:txBody>
      </p:sp>
      <p:sp>
        <p:nvSpPr>
          <p:cNvPr id="470" name="AutoShape 44">
            <a:extLst>
              <a:ext uri="{FF2B5EF4-FFF2-40B4-BE49-F238E27FC236}">
                <a16:creationId xmlns:a16="http://schemas.microsoft.com/office/drawing/2014/main" id="{A3AE8BF6-AE21-2046-9129-3C9C52EB6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5643" y="2572262"/>
            <a:ext cx="1038564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Data Lake Store</a:t>
            </a:r>
          </a:p>
        </p:txBody>
      </p:sp>
      <p:sp>
        <p:nvSpPr>
          <p:cNvPr id="471" name="AutoShape 44">
            <a:extLst>
              <a:ext uri="{FF2B5EF4-FFF2-40B4-BE49-F238E27FC236}">
                <a16:creationId xmlns:a16="http://schemas.microsoft.com/office/drawing/2014/main" id="{51688D68-1860-2E42-B5D0-FB916ECCD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724" y="4036922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Databricks on Azure</a:t>
            </a:r>
          </a:p>
        </p:txBody>
      </p:sp>
      <p:sp>
        <p:nvSpPr>
          <p:cNvPr id="472" name="AutoShape 44">
            <a:extLst>
              <a:ext uri="{FF2B5EF4-FFF2-40B4-BE49-F238E27FC236}">
                <a16:creationId xmlns:a16="http://schemas.microsoft.com/office/drawing/2014/main" id="{D4DAE037-AD3B-E74E-AF3D-DDD7DFF60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6917" y="2718897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Databricks on Azure</a:t>
            </a:r>
          </a:p>
        </p:txBody>
      </p:sp>
      <p:sp>
        <p:nvSpPr>
          <p:cNvPr id="473" name="AutoShape 44">
            <a:extLst>
              <a:ext uri="{FF2B5EF4-FFF2-40B4-BE49-F238E27FC236}">
                <a16:creationId xmlns:a16="http://schemas.microsoft.com/office/drawing/2014/main" id="{B69FA6FC-2F48-F846-B6BA-698814144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14" y="2320070"/>
            <a:ext cx="93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Databricks on Azure</a:t>
            </a:r>
          </a:p>
        </p:txBody>
      </p:sp>
      <p:sp>
        <p:nvSpPr>
          <p:cNvPr id="474" name="AutoShape 44">
            <a:extLst>
              <a:ext uri="{FF2B5EF4-FFF2-40B4-BE49-F238E27FC236}">
                <a16:creationId xmlns:a16="http://schemas.microsoft.com/office/drawing/2014/main" id="{05E8A848-CC6D-7D4C-A0E4-85E547854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5570" y="4399998"/>
            <a:ext cx="87830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475" name="AutoShape 44">
            <a:extLst>
              <a:ext uri="{FF2B5EF4-FFF2-40B4-BE49-F238E27FC236}">
                <a16:creationId xmlns:a16="http://schemas.microsoft.com/office/drawing/2014/main" id="{9CBBB85C-0BE7-1E4B-96FD-1CC651B7F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485" y="3267071"/>
            <a:ext cx="87830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Spark </a:t>
            </a:r>
            <a:r>
              <a:rPr lang="en-US" sz="1000" b="1" dirty="0" err="1">
                <a:solidFill>
                  <a:schemeClr val="bg1"/>
                </a:solidFill>
              </a:rPr>
              <a:t>vML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6" name="AutoShape 44">
            <a:extLst>
              <a:ext uri="{FF2B5EF4-FFF2-40B4-BE49-F238E27FC236}">
                <a16:creationId xmlns:a16="http://schemas.microsoft.com/office/drawing/2014/main" id="{B3C0EEDB-1E51-5D4B-B36A-D16698EA9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603" y="5447625"/>
            <a:ext cx="972000" cy="252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77" name="AutoShape 44">
            <a:extLst>
              <a:ext uri="{FF2B5EF4-FFF2-40B4-BE49-F238E27FC236}">
                <a16:creationId xmlns:a16="http://schemas.microsoft.com/office/drawing/2014/main" id="{ED7EAE0B-0B84-104C-A6EF-CDBE71F49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050" y="8552776"/>
            <a:ext cx="864000" cy="180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479" name="AutoShape 44">
            <a:extLst>
              <a:ext uri="{FF2B5EF4-FFF2-40B4-BE49-F238E27FC236}">
                <a16:creationId xmlns:a16="http://schemas.microsoft.com/office/drawing/2014/main" id="{626391D8-C363-4445-86F3-2ED92F5DB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696" y="604532"/>
            <a:ext cx="576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Storage 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Blob</a:t>
            </a:r>
          </a:p>
        </p:txBody>
      </p:sp>
      <p:sp>
        <p:nvSpPr>
          <p:cNvPr id="480" name="AutoShape 44">
            <a:extLst>
              <a:ext uri="{FF2B5EF4-FFF2-40B4-BE49-F238E27FC236}">
                <a16:creationId xmlns:a16="http://schemas.microsoft.com/office/drawing/2014/main" id="{5D268C6C-E3BB-E645-A225-B8907D7C9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750" y="611180"/>
            <a:ext cx="900000" cy="180000"/>
          </a:xfrm>
          <a:prstGeom prst="roundRect">
            <a:avLst>
              <a:gd name="adj" fmla="val 10417"/>
            </a:avLst>
          </a:prstGeom>
          <a:solidFill>
            <a:srgbClr val="2CACFF"/>
          </a:solidFill>
          <a:ln>
            <a:solidFill>
              <a:srgbClr val="2C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Active Directory</a:t>
            </a:r>
          </a:p>
        </p:txBody>
      </p:sp>
      <p:sp>
        <p:nvSpPr>
          <p:cNvPr id="481" name="AutoShape 44">
            <a:extLst>
              <a:ext uri="{FF2B5EF4-FFF2-40B4-BE49-F238E27FC236}">
                <a16:creationId xmlns:a16="http://schemas.microsoft.com/office/drawing/2014/main" id="{D4B00545-7488-2245-A87A-3E0A2535E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0912" y="617136"/>
            <a:ext cx="720000" cy="252000"/>
          </a:xfrm>
          <a:prstGeom prst="roundRect">
            <a:avLst>
              <a:gd name="adj" fmla="val 1041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 Registry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242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A5B0B7-2D1D-CF4A-8E2F-F9F03651B65D}"/>
              </a:ext>
            </a:extLst>
          </p:cNvPr>
          <p:cNvGrpSpPr/>
          <p:nvPr/>
        </p:nvGrpSpPr>
        <p:grpSpPr>
          <a:xfrm>
            <a:off x="391886" y="96460"/>
            <a:ext cx="15675428" cy="9207716"/>
            <a:chOff x="391886" y="96460"/>
            <a:chExt cx="15675428" cy="920771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0D2972A-9D3F-E045-97DF-340F424DDC72}"/>
                </a:ext>
              </a:extLst>
            </p:cNvPr>
            <p:cNvSpPr/>
            <p:nvPr/>
          </p:nvSpPr>
          <p:spPr>
            <a:xfrm>
              <a:off x="11379822" y="8226015"/>
              <a:ext cx="4687492" cy="107816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8A03BF0-B38C-AE47-85D0-8559CCEDEAF6}"/>
                </a:ext>
              </a:extLst>
            </p:cNvPr>
            <p:cNvSpPr/>
            <p:nvPr/>
          </p:nvSpPr>
          <p:spPr>
            <a:xfrm>
              <a:off x="14388533" y="1404949"/>
              <a:ext cx="1098000" cy="7686297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Consumer / Targets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4ACBB1-353D-8745-BFB7-9B905CA471E7}"/>
                </a:ext>
              </a:extLst>
            </p:cNvPr>
            <p:cNvSpPr/>
            <p:nvPr/>
          </p:nvSpPr>
          <p:spPr>
            <a:xfrm>
              <a:off x="7408916" y="2036076"/>
              <a:ext cx="5094620" cy="3166847"/>
            </a:xfrm>
            <a:prstGeom prst="roundRect">
              <a:avLst>
                <a:gd name="adj" fmla="val 4983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Lake / DWH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002D1F-E805-E14B-A3F9-D74EBAA7FF84}"/>
                </a:ext>
              </a:extLst>
            </p:cNvPr>
            <p:cNvCxnSpPr>
              <a:cxnSpLocks/>
            </p:cNvCxnSpPr>
            <p:nvPr/>
          </p:nvCxnSpPr>
          <p:spPr>
            <a:xfrm>
              <a:off x="8728395" y="3731690"/>
              <a:ext cx="2808000" cy="16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26162E-F69B-5843-B89E-BCBCCD6E4A47}"/>
                </a:ext>
              </a:extLst>
            </p:cNvPr>
            <p:cNvSpPr txBox="1"/>
            <p:nvPr/>
          </p:nvSpPr>
          <p:spPr>
            <a:xfrm rot="16200000">
              <a:off x="8799214" y="4715003"/>
              <a:ext cx="57464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Landing /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Raw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39F8B8-357E-2841-B87B-176BF80A5375}"/>
                </a:ext>
              </a:extLst>
            </p:cNvPr>
            <p:cNvSpPr txBox="1"/>
            <p:nvPr/>
          </p:nvSpPr>
          <p:spPr>
            <a:xfrm rot="16200000">
              <a:off x="8887764" y="3984791"/>
              <a:ext cx="3975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Refined</a:t>
              </a:r>
            </a:p>
            <a:p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Zone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0BF0C-7160-3841-A6DA-F1E12B108EA5}"/>
                </a:ext>
              </a:extLst>
            </p:cNvPr>
            <p:cNvSpPr txBox="1"/>
            <p:nvPr/>
          </p:nvSpPr>
          <p:spPr>
            <a:xfrm rot="16200000">
              <a:off x="8775554" y="3221014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Usage-Opti-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Mized Zone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257F1F-C6BB-AB41-8B97-4D1A169EC324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67" y="4497516"/>
              <a:ext cx="280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282E5CD-6041-4D4F-951C-6FDA44FA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180501"/>
              <a:ext cx="463653" cy="2880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2EEABF7-0F02-3648-A35A-95B726FD100B}"/>
                </a:ext>
              </a:extLst>
            </p:cNvPr>
            <p:cNvSpPr/>
            <p:nvPr/>
          </p:nvSpPr>
          <p:spPr>
            <a:xfrm>
              <a:off x="4848682" y="1404948"/>
              <a:ext cx="1544762" cy="6511238"/>
            </a:xfrm>
            <a:prstGeom prst="roundRect">
              <a:avLst>
                <a:gd name="adj" fmla="val 10892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Integration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6832AD2-FA93-C54C-BE65-6BAD4F8DE1B6}"/>
                </a:ext>
              </a:extLst>
            </p:cNvPr>
            <p:cNvSpPr txBox="1"/>
            <p:nvPr/>
          </p:nvSpPr>
          <p:spPr>
            <a:xfrm>
              <a:off x="11037048" y="3503956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E13F74-D980-C84A-8F42-E5CDAE24D60F}"/>
                </a:ext>
              </a:extLst>
            </p:cNvPr>
            <p:cNvSpPr/>
            <p:nvPr/>
          </p:nvSpPr>
          <p:spPr>
            <a:xfrm>
              <a:off x="2857039" y="96460"/>
              <a:ext cx="11128319" cy="9139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Modern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Data Platform</a:t>
              </a:r>
            </a:p>
          </p:txBody>
        </p:sp>
        <p:pic>
          <p:nvPicPr>
            <p:cNvPr id="116" name="Picture 18" descr="ildergebnis für data visualisation icon">
              <a:extLst>
                <a:ext uri="{FF2B5EF4-FFF2-40B4-BE49-F238E27FC236}">
                  <a16:creationId xmlns:a16="http://schemas.microsoft.com/office/drawing/2014/main" id="{50D69444-1805-3A49-B1DF-1F36E9079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2979476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6" descr="ildergebnis für microservice symbol">
              <a:extLst>
                <a:ext uri="{FF2B5EF4-FFF2-40B4-BE49-F238E27FC236}">
                  <a16:creationId xmlns:a16="http://schemas.microsoft.com/office/drawing/2014/main" id="{A35A1CA5-D0C9-5B47-942C-D3527E006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457692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B01616-5C75-FE4D-8F56-2C08A93A4F62}"/>
                </a:ext>
              </a:extLst>
            </p:cNvPr>
            <p:cNvSpPr txBox="1"/>
            <p:nvPr/>
          </p:nvSpPr>
          <p:spPr>
            <a:xfrm>
              <a:off x="14582423" y="3368732"/>
              <a:ext cx="70532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Batch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829AF8-A43B-F741-B15F-942514840A23}"/>
                </a:ext>
              </a:extLst>
            </p:cNvPr>
            <p:cNvSpPr txBox="1"/>
            <p:nvPr/>
          </p:nvSpPr>
          <p:spPr>
            <a:xfrm>
              <a:off x="14588835" y="4939762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Self-Service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pic>
          <p:nvPicPr>
            <p:cNvPr id="120" name="Picture 119" descr="ildergebnis für datascience lab icon">
              <a:extLst>
                <a:ext uri="{FF2B5EF4-FFF2-40B4-BE49-F238E27FC236}">
                  <a16:creationId xmlns:a16="http://schemas.microsoft.com/office/drawing/2014/main" id="{34680BFE-EBF5-9447-936D-287233F2C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7811" y="2317108"/>
              <a:ext cx="294545" cy="29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B558769-9B79-CF41-ADD5-BED117A13A8B}"/>
                </a:ext>
              </a:extLst>
            </p:cNvPr>
            <p:cNvSpPr txBox="1"/>
            <p:nvPr/>
          </p:nvSpPr>
          <p:spPr>
            <a:xfrm>
              <a:off x="14559982" y="2644001"/>
              <a:ext cx="7502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Science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Workbench</a:t>
              </a:r>
            </a:p>
          </p:txBody>
        </p:sp>
        <p:pic>
          <p:nvPicPr>
            <p:cNvPr id="122" name="Picture 18" descr="ildergebnis für data visualisation icon">
              <a:extLst>
                <a:ext uri="{FF2B5EF4-FFF2-40B4-BE49-F238E27FC236}">
                  <a16:creationId xmlns:a16="http://schemas.microsoft.com/office/drawing/2014/main" id="{3111BC20-40A8-1343-85F6-63F4A53B9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0936" y="3791439"/>
              <a:ext cx="368294" cy="36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B926035-3CEA-AC47-B244-7F90C6FA866C}"/>
                </a:ext>
              </a:extLst>
            </p:cNvPr>
            <p:cNvSpPr txBox="1"/>
            <p:nvPr/>
          </p:nvSpPr>
          <p:spPr>
            <a:xfrm>
              <a:off x="14495860" y="4173971"/>
              <a:ext cx="8784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Streaming Data 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Visualization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E8CD55D-E2FA-9C41-9AE4-7CD6BA8A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5454040" y="3006492"/>
              <a:ext cx="324000" cy="35426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20353DC-08FF-754B-AEF5-51E0AD24F5EB}"/>
                </a:ext>
              </a:extLst>
            </p:cNvPr>
            <p:cNvSpPr txBox="1"/>
            <p:nvPr/>
          </p:nvSpPr>
          <p:spPr>
            <a:xfrm>
              <a:off x="4990139" y="3399513"/>
              <a:ext cx="125180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Virtualization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29925E72-FACB-434D-87A2-948FCC3A1E2D}"/>
                </a:ext>
              </a:extLst>
            </p:cNvPr>
            <p:cNvSpPr/>
            <p:nvPr/>
          </p:nvSpPr>
          <p:spPr>
            <a:xfrm>
              <a:off x="3056413" y="4842206"/>
              <a:ext cx="953972" cy="3073979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Edge Computing</a:t>
              </a:r>
            </a:p>
          </p:txBody>
        </p:sp>
        <p:pic>
          <p:nvPicPr>
            <p:cNvPr id="175" name="Picture 174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BA989AAF-260F-864B-B81B-4F991A033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440" y="6523566"/>
              <a:ext cx="334800" cy="33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9E178E-0064-4646-850D-5A400481BB6F}"/>
                </a:ext>
              </a:extLst>
            </p:cNvPr>
            <p:cNvSpPr txBox="1"/>
            <p:nvPr/>
          </p:nvSpPr>
          <p:spPr>
            <a:xfrm>
              <a:off x="3276359" y="6890651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6612A97-1DB8-804A-88C9-F2DE48AF30CD}"/>
                </a:ext>
              </a:extLst>
            </p:cNvPr>
            <p:cNvSpPr txBox="1"/>
            <p:nvPr/>
          </p:nvSpPr>
          <p:spPr>
            <a:xfrm>
              <a:off x="3247506" y="6217209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A1CADB8-D89B-774B-B526-0BF5B2C83B75}"/>
                </a:ext>
              </a:extLst>
            </p:cNvPr>
            <p:cNvGrpSpPr/>
            <p:nvPr/>
          </p:nvGrpSpPr>
          <p:grpSpPr>
            <a:xfrm>
              <a:off x="3388840" y="5864391"/>
              <a:ext cx="288000" cy="288000"/>
              <a:chOff x="5926904" y="2540197"/>
              <a:chExt cx="781814" cy="72000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3041F95-6CF7-2A43-9537-1B37DBD8C42F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419D5AB-1D43-B24A-A606-B26756C0BE2B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4C08913-3539-E64A-9BF0-46E489A79F04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A5242EF-0954-BE4B-868A-46ECE58A2B52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48EE5F7-81B3-8C40-AE6C-8C0A725B126D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DE92B3A-051E-594B-9994-4456944DC397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8A43518-6475-344F-B942-53994DEFF4C7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5F853E7-5BF0-4F4A-BAC8-0E5ED04C5942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3366032-349F-2347-A39F-9363D0A30865}"/>
                </a:ext>
              </a:extLst>
            </p:cNvPr>
            <p:cNvSpPr txBox="1"/>
            <p:nvPr/>
          </p:nvSpPr>
          <p:spPr>
            <a:xfrm>
              <a:off x="3274186" y="5614904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9BAB895-606E-BC4D-82A4-852BE158436A}"/>
                </a:ext>
              </a:extLst>
            </p:cNvPr>
            <p:cNvSpPr txBox="1"/>
            <p:nvPr/>
          </p:nvSpPr>
          <p:spPr>
            <a:xfrm>
              <a:off x="14649748" y="8398974"/>
              <a:ext cx="5706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Enterprise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</a:t>
              </a:r>
            </a:p>
          </p:txBody>
        </p:sp>
        <p:pic>
          <p:nvPicPr>
            <p:cNvPr id="212" name="Picture 8" descr="mage result for erp apps symbol">
              <a:extLst>
                <a:ext uri="{FF2B5EF4-FFF2-40B4-BE49-F238E27FC236}">
                  <a16:creationId xmlns:a16="http://schemas.microsoft.com/office/drawing/2014/main" id="{226A3DB9-5F95-464F-AE1B-18FA4A2C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3083" y="7967917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32D6F70-085A-3648-AA54-7B7856DDF624}"/>
                </a:ext>
              </a:extLst>
            </p:cNvPr>
            <p:cNvSpPr txBox="1"/>
            <p:nvPr/>
          </p:nvSpPr>
          <p:spPr>
            <a:xfrm>
              <a:off x="5029341" y="2680897"/>
              <a:ext cx="117339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Change Data Capture</a:t>
              </a:r>
            </a:p>
          </p:txBody>
        </p:sp>
        <p:pic>
          <p:nvPicPr>
            <p:cNvPr id="220" name="Picture 219" descr="ildergebnis für bucket storage icon">
              <a:extLst>
                <a:ext uri="{FF2B5EF4-FFF2-40B4-BE49-F238E27FC236}">
                  <a16:creationId xmlns:a16="http://schemas.microsoft.com/office/drawing/2014/main" id="{03446C04-C025-8948-9BF8-5BC8A097B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456066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07E11-31C4-9942-9CF2-53F2C968F644}"/>
                </a:ext>
              </a:extLst>
            </p:cNvPr>
            <p:cNvGrpSpPr/>
            <p:nvPr/>
          </p:nvGrpSpPr>
          <p:grpSpPr>
            <a:xfrm>
              <a:off x="9502784" y="4565610"/>
              <a:ext cx="365055" cy="377030"/>
              <a:chOff x="8908817" y="4694920"/>
              <a:chExt cx="365055" cy="377030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DF581D22-278E-B54E-B269-18E265B86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8817" y="4747950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A43A595D-4640-9740-864E-96C508C33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9872" y="4694920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28" name="Picture 227" descr="ildergebnis für bucket storage icon">
              <a:extLst>
                <a:ext uri="{FF2B5EF4-FFF2-40B4-BE49-F238E27FC236}">
                  <a16:creationId xmlns:a16="http://schemas.microsoft.com/office/drawing/2014/main" id="{C7C00CCE-EA8E-5D44-8A6E-61C79B49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847704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D12887-C4D7-B74B-9D96-8A40E0080A25}"/>
                </a:ext>
              </a:extLst>
            </p:cNvPr>
            <p:cNvGrpSpPr/>
            <p:nvPr/>
          </p:nvGrpSpPr>
          <p:grpSpPr>
            <a:xfrm>
              <a:off x="9495206" y="3841981"/>
              <a:ext cx="380211" cy="371978"/>
              <a:chOff x="8901649" y="3971291"/>
              <a:chExt cx="380211" cy="371978"/>
            </a:xfrm>
          </p:grpSpPr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375803C2-E708-3A4C-A26E-A07AB4BEE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1649" y="401926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6F21D1EA-1DBE-384C-83B9-9F2317FC9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57860" y="397129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31" name="Picture 230" descr="ildergebnis für bucket storage icon">
              <a:extLst>
                <a:ext uri="{FF2B5EF4-FFF2-40B4-BE49-F238E27FC236}">
                  <a16:creationId xmlns:a16="http://schemas.microsoft.com/office/drawing/2014/main" id="{989B3533-515A-7241-8AD7-78C62AD8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3121130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97D571-38BA-A643-B01E-92F4FFA6F4E4}"/>
                </a:ext>
              </a:extLst>
            </p:cNvPr>
            <p:cNvGrpSpPr/>
            <p:nvPr/>
          </p:nvGrpSpPr>
          <p:grpSpPr>
            <a:xfrm>
              <a:off x="9495206" y="3116658"/>
              <a:ext cx="380211" cy="371978"/>
              <a:chOff x="8903897" y="3245968"/>
              <a:chExt cx="380211" cy="371978"/>
            </a:xfrm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F87B2514-2DB6-0C41-8C7C-4F471FCD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03897" y="3293946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1A9EC1B2-7041-F443-ABF3-0D82BADCE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0108" y="3245968"/>
                <a:ext cx="324000" cy="324000"/>
              </a:xfrm>
              <a:prstGeom prst="rect">
                <a:avLst/>
              </a:prstGeom>
            </p:spPr>
          </p:pic>
        </p:grpSp>
        <p:sp>
          <p:nvSpPr>
            <p:cNvPr id="236" name="Right Arrow 235">
              <a:extLst>
                <a:ext uri="{FF2B5EF4-FFF2-40B4-BE49-F238E27FC236}">
                  <a16:creationId xmlns:a16="http://schemas.microsoft.com/office/drawing/2014/main" id="{83E2B677-7792-174E-8965-DD3FD85D51F5}"/>
                </a:ext>
              </a:extLst>
            </p:cNvPr>
            <p:cNvSpPr/>
            <p:nvPr/>
          </p:nvSpPr>
          <p:spPr>
            <a:xfrm>
              <a:off x="6441096" y="1488574"/>
              <a:ext cx="7887422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91ECA0D-63E4-F046-9EF6-FE32DA0FE3DD}"/>
                </a:ext>
              </a:extLst>
            </p:cNvPr>
            <p:cNvSpPr txBox="1"/>
            <p:nvPr/>
          </p:nvSpPr>
          <p:spPr>
            <a:xfrm>
              <a:off x="10031305" y="3468012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3C7BA54-2554-954F-8E70-C7D8D0A068C2}"/>
                </a:ext>
              </a:extLst>
            </p:cNvPr>
            <p:cNvSpPr txBox="1"/>
            <p:nvPr/>
          </p:nvSpPr>
          <p:spPr>
            <a:xfrm>
              <a:off x="9569895" y="3544745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33615B1-4862-BD48-8F4C-147F67BC9D83}"/>
                </a:ext>
              </a:extLst>
            </p:cNvPr>
            <p:cNvSpPr txBox="1"/>
            <p:nvPr/>
          </p:nvSpPr>
          <p:spPr>
            <a:xfrm>
              <a:off x="10031305" y="4195343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CF67C8F9-0E7D-634A-94D4-C683649BD3B8}"/>
                </a:ext>
              </a:extLst>
            </p:cNvPr>
            <p:cNvSpPr txBox="1"/>
            <p:nvPr/>
          </p:nvSpPr>
          <p:spPr>
            <a:xfrm>
              <a:off x="9569895" y="425936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BECC46A-4311-204E-A8E1-F2115DD6DE9D}"/>
                </a:ext>
              </a:extLst>
            </p:cNvPr>
            <p:cNvSpPr txBox="1"/>
            <p:nvPr/>
          </p:nvSpPr>
          <p:spPr>
            <a:xfrm>
              <a:off x="10031305" y="4898748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2DC02DA-B9D3-7446-A7F2-928B0E527E7F}"/>
                </a:ext>
              </a:extLst>
            </p:cNvPr>
            <p:cNvSpPr txBox="1"/>
            <p:nvPr/>
          </p:nvSpPr>
          <p:spPr>
            <a:xfrm>
              <a:off x="9569895" y="4978486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pic>
          <p:nvPicPr>
            <p:cNvPr id="261" name="Picture 260" descr="ildergebnis für bucket storage icon">
              <a:extLst>
                <a:ext uri="{FF2B5EF4-FFF2-40B4-BE49-F238E27FC236}">
                  <a16:creationId xmlns:a16="http://schemas.microsoft.com/office/drawing/2014/main" id="{D7660714-94D4-BC49-95AA-2AEAC119B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291" y="7283507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7E96F3F-93EA-9E41-9595-5B741058CE8A}"/>
                </a:ext>
              </a:extLst>
            </p:cNvPr>
            <p:cNvSpPr txBox="1"/>
            <p:nvPr/>
          </p:nvSpPr>
          <p:spPr>
            <a:xfrm>
              <a:off x="3209850" y="7642682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E3822F4-BC5A-2F49-B798-940284444B81}"/>
                </a:ext>
              </a:extLst>
            </p:cNvPr>
            <p:cNvGrpSpPr/>
            <p:nvPr/>
          </p:nvGrpSpPr>
          <p:grpSpPr>
            <a:xfrm>
              <a:off x="5472040" y="6605219"/>
              <a:ext cx="288000" cy="288000"/>
              <a:chOff x="5926904" y="2540197"/>
              <a:chExt cx="781814" cy="72000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5DD0CB4D-13C3-344F-8686-5FD0AE0C6CC7}"/>
                  </a:ext>
                </a:extLst>
              </p:cNvPr>
              <p:cNvSpPr/>
              <p:nvPr/>
            </p:nvSpPr>
            <p:spPr>
              <a:xfrm>
                <a:off x="5950053" y="2540197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ABBFF193-842E-A545-8BE1-580D5561E0A2}"/>
                  </a:ext>
                </a:extLst>
              </p:cNvPr>
              <p:cNvSpPr/>
              <p:nvPr/>
            </p:nvSpPr>
            <p:spPr>
              <a:xfrm>
                <a:off x="5926904" y="2709514"/>
                <a:ext cx="781814" cy="392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C9EB78C-C87D-324B-A6D6-BDED0683885B}"/>
                  </a:ext>
                </a:extLst>
              </p:cNvPr>
              <p:cNvSpPr/>
              <p:nvPr/>
            </p:nvSpPr>
            <p:spPr>
              <a:xfrm>
                <a:off x="6076408" y="265787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A437D26D-387F-A24E-AACC-D482F8783803}"/>
                  </a:ext>
                </a:extLst>
              </p:cNvPr>
              <p:cNvSpPr/>
              <p:nvPr/>
            </p:nvSpPr>
            <p:spPr>
              <a:xfrm>
                <a:off x="6076408" y="2862359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9D95302-ABE1-6F40-800E-E282F17C81A1}"/>
                  </a:ext>
                </a:extLst>
              </p:cNvPr>
              <p:cNvSpPr/>
              <p:nvPr/>
            </p:nvSpPr>
            <p:spPr>
              <a:xfrm>
                <a:off x="6076408" y="3066844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F05DC60-FA05-DF48-A04E-CF844166A9C3}"/>
                  </a:ext>
                </a:extLst>
              </p:cNvPr>
              <p:cNvSpPr/>
              <p:nvPr/>
            </p:nvSpPr>
            <p:spPr>
              <a:xfrm>
                <a:off x="6263530" y="27755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77A0D0D-D09F-4941-9BFB-594AC875861F}"/>
                  </a:ext>
                </a:extLst>
              </p:cNvPr>
              <p:cNvSpPr/>
              <p:nvPr/>
            </p:nvSpPr>
            <p:spPr>
              <a:xfrm>
                <a:off x="6263530" y="2980033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BFE4B8E-3235-5949-8962-392D79006947}"/>
                  </a:ext>
                </a:extLst>
              </p:cNvPr>
              <p:cNvSpPr/>
              <p:nvPr/>
            </p:nvSpPr>
            <p:spPr>
              <a:xfrm>
                <a:off x="6450658" y="2881650"/>
                <a:ext cx="71074" cy="6545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9DC32C6-B2D2-8745-99D9-1AC1047DD206}"/>
                </a:ext>
              </a:extLst>
            </p:cNvPr>
            <p:cNvSpPr txBox="1"/>
            <p:nvPr/>
          </p:nvSpPr>
          <p:spPr>
            <a:xfrm>
              <a:off x="5330706" y="6929655"/>
              <a:ext cx="57066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Hub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F53B101-A968-304A-87E2-7FD3E129A110}"/>
                </a:ext>
              </a:extLst>
            </p:cNvPr>
            <p:cNvSpPr txBox="1"/>
            <p:nvPr/>
          </p:nvSpPr>
          <p:spPr>
            <a:xfrm>
              <a:off x="5343529" y="4078948"/>
              <a:ext cx="54502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Flow</a:t>
              </a:r>
            </a:p>
          </p:txBody>
        </p:sp>
        <p:sp>
          <p:nvSpPr>
            <p:cNvPr id="291" name="Right Arrow 290">
              <a:extLst>
                <a:ext uri="{FF2B5EF4-FFF2-40B4-BE49-F238E27FC236}">
                  <a16:creationId xmlns:a16="http://schemas.microsoft.com/office/drawing/2014/main" id="{CEC2B738-3013-8448-BE89-A6BB5EAE6536}"/>
                </a:ext>
              </a:extLst>
            </p:cNvPr>
            <p:cNvSpPr/>
            <p:nvPr/>
          </p:nvSpPr>
          <p:spPr>
            <a:xfrm>
              <a:off x="2297056" y="6695479"/>
              <a:ext cx="733824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2" name="Right Arrow 291">
              <a:extLst>
                <a:ext uri="{FF2B5EF4-FFF2-40B4-BE49-F238E27FC236}">
                  <a16:creationId xmlns:a16="http://schemas.microsoft.com/office/drawing/2014/main" id="{B33CF7C8-C184-6449-BEAA-2CE576257B41}"/>
                </a:ext>
              </a:extLst>
            </p:cNvPr>
            <p:cNvSpPr/>
            <p:nvPr/>
          </p:nvSpPr>
          <p:spPr>
            <a:xfrm>
              <a:off x="4074906" y="670387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920567AB-E78B-D44F-BBED-2776956095E6}"/>
                </a:ext>
              </a:extLst>
            </p:cNvPr>
            <p:cNvSpPr/>
            <p:nvPr/>
          </p:nvSpPr>
          <p:spPr>
            <a:xfrm>
              <a:off x="6486092" y="3566393"/>
              <a:ext cx="85438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5" name="Right Arrow 294">
              <a:extLst>
                <a:ext uri="{FF2B5EF4-FFF2-40B4-BE49-F238E27FC236}">
                  <a16:creationId xmlns:a16="http://schemas.microsoft.com/office/drawing/2014/main" id="{DB708B4B-B4CB-E240-BFBB-C096677580FA}"/>
                </a:ext>
              </a:extLst>
            </p:cNvPr>
            <p:cNvSpPr/>
            <p:nvPr/>
          </p:nvSpPr>
          <p:spPr>
            <a:xfrm rot="10800000">
              <a:off x="6469083" y="5758908"/>
              <a:ext cx="87139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E8D46089-D75C-9646-A206-8F13E1110043}"/>
                </a:ext>
              </a:extLst>
            </p:cNvPr>
            <p:cNvSpPr/>
            <p:nvPr/>
          </p:nvSpPr>
          <p:spPr>
            <a:xfrm>
              <a:off x="6497662" y="5981667"/>
              <a:ext cx="8428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7" name="Right Arrow 296">
              <a:extLst>
                <a:ext uri="{FF2B5EF4-FFF2-40B4-BE49-F238E27FC236}">
                  <a16:creationId xmlns:a16="http://schemas.microsoft.com/office/drawing/2014/main" id="{BF70218A-898F-1644-AC8D-AC54252E6636}"/>
                </a:ext>
              </a:extLst>
            </p:cNvPr>
            <p:cNvSpPr/>
            <p:nvPr/>
          </p:nvSpPr>
          <p:spPr>
            <a:xfrm rot="10800000">
              <a:off x="6469084" y="6994965"/>
              <a:ext cx="87139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8" name="Right Arrow 297">
              <a:extLst>
                <a:ext uri="{FF2B5EF4-FFF2-40B4-BE49-F238E27FC236}">
                  <a16:creationId xmlns:a16="http://schemas.microsoft.com/office/drawing/2014/main" id="{F0F51754-CA7B-B044-97BA-F0B723E51330}"/>
                </a:ext>
              </a:extLst>
            </p:cNvPr>
            <p:cNvSpPr/>
            <p:nvPr/>
          </p:nvSpPr>
          <p:spPr>
            <a:xfrm>
              <a:off x="6487590" y="7228670"/>
              <a:ext cx="85289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99" name="Right Arrow 298">
              <a:extLst>
                <a:ext uri="{FF2B5EF4-FFF2-40B4-BE49-F238E27FC236}">
                  <a16:creationId xmlns:a16="http://schemas.microsoft.com/office/drawing/2014/main" id="{07BF493F-CC08-F34F-A75F-8DD69401C6A4}"/>
                </a:ext>
              </a:extLst>
            </p:cNvPr>
            <p:cNvSpPr/>
            <p:nvPr/>
          </p:nvSpPr>
          <p:spPr>
            <a:xfrm>
              <a:off x="12605371" y="3541274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158CF51B-8DFD-B74B-90DA-8CB14E2F3020}"/>
                </a:ext>
              </a:extLst>
            </p:cNvPr>
            <p:cNvSpPr/>
            <p:nvPr/>
          </p:nvSpPr>
          <p:spPr>
            <a:xfrm>
              <a:off x="3000542" y="211506"/>
              <a:ext cx="3010494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Platform Automation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43515149-AA68-2747-8434-4C55942E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749" y="574134"/>
              <a:ext cx="444655" cy="276200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E830B239-16EA-0947-9C1C-38570F68DEF9}"/>
                </a:ext>
              </a:extLst>
            </p:cNvPr>
            <p:cNvSpPr txBox="1"/>
            <p:nvPr/>
          </p:nvSpPr>
          <p:spPr>
            <a:xfrm>
              <a:off x="5286181" y="893102"/>
              <a:ext cx="5450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Meta Data</a:t>
              </a:r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A864EA59-B46D-364E-81E8-3B967815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4646892" y="550235"/>
              <a:ext cx="324000" cy="324000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BD295FD-53FB-5841-BD3A-1FBD02F7B793}"/>
                </a:ext>
              </a:extLst>
            </p:cNvPr>
            <p:cNvSpPr txBox="1"/>
            <p:nvPr/>
          </p:nvSpPr>
          <p:spPr>
            <a:xfrm>
              <a:off x="4512778" y="904532"/>
              <a:ext cx="5514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Generator</a:t>
              </a:r>
            </a:p>
          </p:txBody>
        </p:sp>
        <p:sp>
          <p:nvSpPr>
            <p:cNvPr id="307" name="Rounded Rectangle 306">
              <a:extLst>
                <a:ext uri="{FF2B5EF4-FFF2-40B4-BE49-F238E27FC236}">
                  <a16:creationId xmlns:a16="http://schemas.microsoft.com/office/drawing/2014/main" id="{51846F02-CC23-D849-B036-F6623849C68A}"/>
                </a:ext>
              </a:extLst>
            </p:cNvPr>
            <p:cNvSpPr/>
            <p:nvPr/>
          </p:nvSpPr>
          <p:spPr>
            <a:xfrm>
              <a:off x="6197090" y="217207"/>
              <a:ext cx="6306446" cy="985988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Information Governance &amp; Security</a:t>
              </a:r>
            </a:p>
          </p:txBody>
        </p:sp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8816AD75-7D97-0F48-85A8-01924E28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8769086" y="578311"/>
              <a:ext cx="324000" cy="324000"/>
            </a:xfrm>
            <a:prstGeom prst="rect">
              <a:avLst/>
            </a:prstGeom>
          </p:spPr>
        </p:pic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AD3A822-ADFD-5C44-AB31-39CE0BA93EF7}"/>
                </a:ext>
              </a:extLst>
            </p:cNvPr>
            <p:cNvSpPr txBox="1"/>
            <p:nvPr/>
          </p:nvSpPr>
          <p:spPr>
            <a:xfrm>
              <a:off x="8696092" y="992854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Archival</a:t>
              </a:r>
            </a:p>
          </p:txBody>
        </p:sp>
        <p:pic>
          <p:nvPicPr>
            <p:cNvPr id="314" name="Picture 2" descr="Bildergebnis für access management symbol  icon">
              <a:extLst>
                <a:ext uri="{FF2B5EF4-FFF2-40B4-BE49-F238E27FC236}">
                  <a16:creationId xmlns:a16="http://schemas.microsoft.com/office/drawing/2014/main" id="{14DEC7D8-B3F9-244A-8CB4-979DFCB07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46825" y="561795"/>
              <a:ext cx="357033" cy="35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6BA3552-5667-C746-8896-6A3515BC7357}"/>
                </a:ext>
              </a:extLst>
            </p:cNvPr>
            <p:cNvSpPr txBox="1"/>
            <p:nvPr/>
          </p:nvSpPr>
          <p:spPr>
            <a:xfrm>
              <a:off x="9234953" y="992854"/>
              <a:ext cx="7437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Access Mgmt</a:t>
              </a:r>
            </a:p>
          </p:txBody>
        </p:sp>
        <p:pic>
          <p:nvPicPr>
            <p:cNvPr id="316" name="Picture 4" descr="Bildergebnis für data encryption symbol  icon">
              <a:extLst>
                <a:ext uri="{FF2B5EF4-FFF2-40B4-BE49-F238E27FC236}">
                  <a16:creationId xmlns:a16="http://schemas.microsoft.com/office/drawing/2014/main" id="{FE38C999-80F4-BC45-A268-94760B6C9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7182" y="537841"/>
              <a:ext cx="404940" cy="40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D969295-CA99-664C-87BC-1F286224BB6D}"/>
                </a:ext>
              </a:extLst>
            </p:cNvPr>
            <p:cNvSpPr txBox="1"/>
            <p:nvPr/>
          </p:nvSpPr>
          <p:spPr>
            <a:xfrm>
              <a:off x="10101344" y="923604"/>
              <a:ext cx="7181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Encryption &amp;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Protection 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EBD5E01-443B-AC4A-B01E-685DC8AEA2BB}"/>
                </a:ext>
              </a:extLst>
            </p:cNvPr>
            <p:cNvSpPr txBox="1"/>
            <p:nvPr/>
          </p:nvSpPr>
          <p:spPr>
            <a:xfrm>
              <a:off x="6267328" y="992854"/>
              <a:ext cx="7181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Data Lineage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FBCCB87-4836-A142-A8E2-A7859F28BDE1}"/>
                </a:ext>
              </a:extLst>
            </p:cNvPr>
            <p:cNvSpPr txBox="1"/>
            <p:nvPr/>
          </p:nvSpPr>
          <p:spPr>
            <a:xfrm>
              <a:off x="3646992" y="930786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21" name="Picture 4" descr="ildergebnis für scheduler symbol">
              <a:extLst>
                <a:ext uri="{FF2B5EF4-FFF2-40B4-BE49-F238E27FC236}">
                  <a16:creationId xmlns:a16="http://schemas.microsoft.com/office/drawing/2014/main" id="{B2976AC1-039F-1745-87EE-F45D7695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2" y="514437"/>
              <a:ext cx="396280" cy="39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1BC0F74F-723F-EC49-9344-8F28FD5E7E4C}"/>
                </a:ext>
              </a:extLst>
            </p:cNvPr>
            <p:cNvGrpSpPr/>
            <p:nvPr/>
          </p:nvGrpSpPr>
          <p:grpSpPr>
            <a:xfrm>
              <a:off x="3100842" y="549253"/>
              <a:ext cx="370384" cy="336487"/>
              <a:chOff x="7294139" y="2532705"/>
              <a:chExt cx="799251" cy="720000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4B5CA4A2-1D54-E347-AEBE-BE32009449F8}"/>
                  </a:ext>
                </a:extLst>
              </p:cNvPr>
              <p:cNvSpPr/>
              <p:nvPr/>
            </p:nvSpPr>
            <p:spPr>
              <a:xfrm>
                <a:off x="7352248" y="2532705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D09D44D0-A25A-604E-9783-1AEB40723689}"/>
                  </a:ext>
                </a:extLst>
              </p:cNvPr>
              <p:cNvSpPr/>
              <p:nvPr/>
            </p:nvSpPr>
            <p:spPr>
              <a:xfrm>
                <a:off x="7294139" y="2667296"/>
                <a:ext cx="799251" cy="472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F68B8F6A-DD66-C241-AF7F-BAE21B03D5C2}"/>
                  </a:ext>
                </a:extLst>
              </p:cNvPr>
              <p:cNvCxnSpPr/>
              <p:nvPr/>
            </p:nvCxnSpPr>
            <p:spPr>
              <a:xfrm flipV="1">
                <a:off x="7460308" y="2915295"/>
                <a:ext cx="456550" cy="1628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headEnd type="oval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79">
                <a:extLst>
                  <a:ext uri="{FF2B5EF4-FFF2-40B4-BE49-F238E27FC236}">
                    <a16:creationId xmlns:a16="http://schemas.microsoft.com/office/drawing/2014/main" id="{B52434AA-085D-2443-BDCA-6301D24C5535}"/>
                  </a:ext>
                </a:extLst>
              </p:cNvPr>
              <p:cNvCxnSpPr/>
              <p:nvPr/>
            </p:nvCxnSpPr>
            <p:spPr>
              <a:xfrm flipV="1">
                <a:off x="7478056" y="2716095"/>
                <a:ext cx="409936" cy="212674"/>
              </a:xfrm>
              <a:prstGeom prst="curvedConnector3">
                <a:avLst>
                  <a:gd name="adj1" fmla="val 50001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79">
                <a:extLst>
                  <a:ext uri="{FF2B5EF4-FFF2-40B4-BE49-F238E27FC236}">
                    <a16:creationId xmlns:a16="http://schemas.microsoft.com/office/drawing/2014/main" id="{0DA7027F-076D-294C-A6BF-AF7787EA1EAF}"/>
                  </a:ext>
                </a:extLst>
              </p:cNvPr>
              <p:cNvCxnSpPr/>
              <p:nvPr/>
            </p:nvCxnSpPr>
            <p:spPr>
              <a:xfrm>
                <a:off x="7489858" y="2931575"/>
                <a:ext cx="391593" cy="179610"/>
              </a:xfrm>
              <a:prstGeom prst="curvedConnector3">
                <a:avLst>
                  <a:gd name="adj1" fmla="val 55912"/>
                </a:avLst>
              </a:prstGeom>
              <a:ln w="15875">
                <a:solidFill>
                  <a:schemeClr val="tx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F8AD1509-290A-694F-8AB4-A680978376EC}"/>
                </a:ext>
              </a:extLst>
            </p:cNvPr>
            <p:cNvSpPr txBox="1"/>
            <p:nvPr/>
          </p:nvSpPr>
          <p:spPr>
            <a:xfrm>
              <a:off x="3105109" y="929143"/>
              <a:ext cx="42960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</a:t>
              </a:r>
              <a:br>
                <a:rPr lang="en-US" sz="9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Handler</a:t>
              </a:r>
            </a:p>
          </p:txBody>
        </p:sp>
        <p:sp>
          <p:nvSpPr>
            <p:cNvPr id="196" name="Right Arrow 195">
              <a:extLst>
                <a:ext uri="{FF2B5EF4-FFF2-40B4-BE49-F238E27FC236}">
                  <a16:creationId xmlns:a16="http://schemas.microsoft.com/office/drawing/2014/main" id="{4BDEEBE3-7E0F-504C-BAD8-4CA07120ACEB}"/>
                </a:ext>
              </a:extLst>
            </p:cNvPr>
            <p:cNvSpPr/>
            <p:nvPr/>
          </p:nvSpPr>
          <p:spPr>
            <a:xfrm rot="10800000">
              <a:off x="2297058" y="3400011"/>
              <a:ext cx="2511566" cy="173985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EA2C0467-E8A5-E34F-873F-A3E51ACACE68}"/>
                </a:ext>
              </a:extLst>
            </p:cNvPr>
            <p:cNvSpPr/>
            <p:nvPr/>
          </p:nvSpPr>
          <p:spPr>
            <a:xfrm rot="10800000">
              <a:off x="2290322" y="6394011"/>
              <a:ext cx="716026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11307C1E-40F2-A04D-801B-C375D8C5C137}"/>
                </a:ext>
              </a:extLst>
            </p:cNvPr>
            <p:cNvSpPr/>
            <p:nvPr/>
          </p:nvSpPr>
          <p:spPr>
            <a:xfrm rot="10800000">
              <a:off x="4050360" y="6401395"/>
              <a:ext cx="756000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54F82DC-54FC-8D41-946B-E9B87B30FEC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694" y="2963552"/>
              <a:ext cx="2808000" cy="1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9A21D35-4B0F-BA4F-A194-BD4844B16C7B}"/>
                </a:ext>
              </a:extLst>
            </p:cNvPr>
            <p:cNvSpPr txBox="1"/>
            <p:nvPr/>
          </p:nvSpPr>
          <p:spPr>
            <a:xfrm rot="16200000">
              <a:off x="8842880" y="2422933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Sandbox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Zone</a:t>
              </a:r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92A8275-FCA3-D04B-B7B7-6F1ACDCC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2394519"/>
              <a:ext cx="463653" cy="288000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AAC0C56-E7F4-D548-8CBA-F58AC5EB1396}"/>
                </a:ext>
              </a:extLst>
            </p:cNvPr>
            <p:cNvSpPr txBox="1"/>
            <p:nvPr/>
          </p:nvSpPr>
          <p:spPr>
            <a:xfrm>
              <a:off x="11037048" y="271797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42" name="Picture 241" descr="ildergebnis für bucket storage icon">
              <a:extLst>
                <a:ext uri="{FF2B5EF4-FFF2-40B4-BE49-F238E27FC236}">
                  <a16:creationId xmlns:a16="http://schemas.microsoft.com/office/drawing/2014/main" id="{3DCF4C22-F403-034C-AC00-574C2F9A5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292" y="2335148"/>
              <a:ext cx="301099" cy="32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6DEEDBC-3BDC-A94B-A6A8-0363719328B6}"/>
                </a:ext>
              </a:extLst>
            </p:cNvPr>
            <p:cNvSpPr txBox="1"/>
            <p:nvPr/>
          </p:nvSpPr>
          <p:spPr>
            <a:xfrm>
              <a:off x="10031305" y="2682030"/>
              <a:ext cx="3590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Store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7EA670B-2DE9-814F-BD00-B9CB3737E1AD}"/>
                </a:ext>
              </a:extLst>
            </p:cNvPr>
            <p:cNvSpPr txBox="1"/>
            <p:nvPr/>
          </p:nvSpPr>
          <p:spPr>
            <a:xfrm>
              <a:off x="9569895" y="2726894"/>
              <a:ext cx="23083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DFS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C98808D1-701F-7D40-B839-B9D17D9613CC}"/>
                </a:ext>
              </a:extLst>
            </p:cNvPr>
            <p:cNvSpPr/>
            <p:nvPr/>
          </p:nvSpPr>
          <p:spPr>
            <a:xfrm>
              <a:off x="391886" y="438515"/>
              <a:ext cx="1858462" cy="8707583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Data Sources</a:t>
              </a: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2EF1BEE-B6C2-2442-BBAB-354D12F2837D}"/>
                </a:ext>
              </a:extLst>
            </p:cNvPr>
            <p:cNvSpPr txBox="1"/>
            <p:nvPr/>
          </p:nvSpPr>
          <p:spPr>
            <a:xfrm flipH="1">
              <a:off x="1519345" y="2328766"/>
              <a:ext cx="5370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Extract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B51CCD4-1EA7-2545-B315-9DA134BC8712}"/>
                </a:ext>
              </a:extLst>
            </p:cNvPr>
            <p:cNvSpPr txBox="1"/>
            <p:nvPr/>
          </p:nvSpPr>
          <p:spPr>
            <a:xfrm flipH="1">
              <a:off x="1606027" y="1575154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9BBF715-182A-C04A-B279-31136C96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5197" y="1118301"/>
              <a:ext cx="429605" cy="41535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686EAA45-ECF5-9941-A171-99E19DAA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653" y="7454902"/>
              <a:ext cx="432000" cy="292310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1D22B56-5A8F-5844-A279-6471573DD711}"/>
                </a:ext>
              </a:extLst>
            </p:cNvPr>
            <p:cNvSpPr txBox="1"/>
            <p:nvPr/>
          </p:nvSpPr>
          <p:spPr>
            <a:xfrm flipH="1">
              <a:off x="1497175" y="7777686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62B9224A-A177-F049-88B6-3C8C965D22C0}"/>
                </a:ext>
              </a:extLst>
            </p:cNvPr>
            <p:cNvSpPr txBox="1"/>
            <p:nvPr/>
          </p:nvSpPr>
          <p:spPr>
            <a:xfrm flipH="1">
              <a:off x="1593631" y="7125171"/>
              <a:ext cx="38422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File</a:t>
              </a:r>
            </a:p>
          </p:txBody>
        </p: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52B08C24-46D3-5548-B0A0-24DD952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0477" y="6685860"/>
              <a:ext cx="406566" cy="406566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E032C1D-850B-6346-8CA3-C6286E3BB55B}"/>
                </a:ext>
              </a:extLst>
            </p:cNvPr>
            <p:cNvSpPr txBox="1"/>
            <p:nvPr/>
          </p:nvSpPr>
          <p:spPr>
            <a:xfrm>
              <a:off x="649484" y="4230255"/>
              <a:ext cx="3718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Mobile</a:t>
              </a:r>
            </a:p>
            <a:p>
              <a:r>
                <a:rPr lang="de-CH" sz="900" b="1" dirty="0">
                  <a:latin typeface="Arial" charset="0"/>
                  <a:ea typeface="Arial" charset="0"/>
                  <a:cs typeface="Arial" charset="0"/>
                </a:rPr>
                <a:t>Device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5A5AA1B-906B-E441-B73E-A48E45F6953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V="1">
              <a:off x="1321117" y="986206"/>
              <a:ext cx="33290" cy="81598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" name="Picture 32" descr="ildergebnis für robot arm symbol">
              <a:extLst>
                <a:ext uri="{FF2B5EF4-FFF2-40B4-BE49-F238E27FC236}">
                  <a16:creationId xmlns:a16="http://schemas.microsoft.com/office/drawing/2014/main" id="{7C5EEB00-3EAF-6B4F-BC28-3E7D24078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9" y="4689723"/>
              <a:ext cx="390144" cy="39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5F801E7-50E4-244A-AB8A-3690F5F2BC8F}"/>
                </a:ext>
              </a:extLst>
            </p:cNvPr>
            <p:cNvSpPr txBox="1"/>
            <p:nvPr/>
          </p:nvSpPr>
          <p:spPr>
            <a:xfrm>
              <a:off x="396696" y="5168727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Robot</a:t>
              </a:r>
            </a:p>
          </p:txBody>
        </p:sp>
        <p:pic>
          <p:nvPicPr>
            <p:cNvPr id="278" name="Picture 34" descr="ildergebnis für windpark symbol">
              <a:extLst>
                <a:ext uri="{FF2B5EF4-FFF2-40B4-BE49-F238E27FC236}">
                  <a16:creationId xmlns:a16="http://schemas.microsoft.com/office/drawing/2014/main" id="{3E59316C-B99B-BC4F-AF32-3233B5CCD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37" y="5389419"/>
              <a:ext cx="455168" cy="45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5DD88B0-4139-9840-A13A-732C13B42480}"/>
                </a:ext>
              </a:extLst>
            </p:cNvPr>
            <p:cNvSpPr txBox="1"/>
            <p:nvPr/>
          </p:nvSpPr>
          <p:spPr>
            <a:xfrm>
              <a:off x="396696" y="5917533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Wind park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46FC329-898D-6748-8868-E37E4377CB7B}"/>
                </a:ext>
              </a:extLst>
            </p:cNvPr>
            <p:cNvSpPr txBox="1"/>
            <p:nvPr/>
          </p:nvSpPr>
          <p:spPr>
            <a:xfrm flipH="1">
              <a:off x="1402615" y="8648676"/>
              <a:ext cx="7428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Message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16E0998-F29E-AB43-A763-B05B0089E53A}"/>
                </a:ext>
              </a:extLst>
            </p:cNvPr>
            <p:cNvSpPr/>
            <p:nvPr/>
          </p:nvSpPr>
          <p:spPr>
            <a:xfrm>
              <a:off x="1558670" y="845156"/>
              <a:ext cx="4619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Bulk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3C20EC3-5573-0145-B477-910709A7B2AC}"/>
                </a:ext>
              </a:extLst>
            </p:cNvPr>
            <p:cNvSpPr/>
            <p:nvPr/>
          </p:nvSpPr>
          <p:spPr>
            <a:xfrm>
              <a:off x="1488904" y="5493548"/>
              <a:ext cx="6174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latin typeface="Arial" charset="0"/>
                  <a:ea typeface="Arial" charset="0"/>
                  <a:cs typeface="Arial" charset="0"/>
                </a:rPr>
                <a:t>Stream</a:t>
              </a:r>
              <a:endParaRPr lang="en-US" sz="900" b="1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5C7DB0B-EA7C-2542-920D-3F527DE6AC7E}"/>
                </a:ext>
              </a:extLst>
            </p:cNvPr>
            <p:cNvCxnSpPr/>
            <p:nvPr/>
          </p:nvCxnSpPr>
          <p:spPr>
            <a:xfrm>
              <a:off x="1347167" y="4315064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2EBA164-11F1-5D4A-8194-152EAEFCB0F3}"/>
                </a:ext>
              </a:extLst>
            </p:cNvPr>
            <p:cNvCxnSpPr/>
            <p:nvPr/>
          </p:nvCxnSpPr>
          <p:spPr>
            <a:xfrm>
              <a:off x="1350520" y="5456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3616FAB-0745-9A47-8180-B3E969F24F9F}"/>
                </a:ext>
              </a:extLst>
            </p:cNvPr>
            <p:cNvSpPr/>
            <p:nvPr/>
          </p:nvSpPr>
          <p:spPr>
            <a:xfrm>
              <a:off x="1441467" y="4349743"/>
              <a:ext cx="67528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Service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34" name="Picture 26" descr="ildergebnis für smart city symbol">
              <a:extLst>
                <a:ext uri="{FF2B5EF4-FFF2-40B4-BE49-F238E27FC236}">
                  <a16:creationId xmlns:a16="http://schemas.microsoft.com/office/drawing/2014/main" id="{C42967CD-C016-F045-B826-F049FBB4D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1" y="6172042"/>
              <a:ext cx="723900" cy="7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5" name="Picture 44" descr="ildergebnis für twitter symbol">
              <a:extLst>
                <a:ext uri="{FF2B5EF4-FFF2-40B4-BE49-F238E27FC236}">
                  <a16:creationId xmlns:a16="http://schemas.microsoft.com/office/drawing/2014/main" id="{D9262EE9-E5AD-BB42-9A7B-4005E3C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39" y="8189451"/>
              <a:ext cx="442164" cy="44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B73F41-D987-6D43-ACB0-C3365C77E197}"/>
                </a:ext>
              </a:extLst>
            </p:cNvPr>
            <p:cNvSpPr txBox="1"/>
            <p:nvPr/>
          </p:nvSpPr>
          <p:spPr>
            <a:xfrm>
              <a:off x="561661" y="8716699"/>
              <a:ext cx="6171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Social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Media</a:t>
              </a:r>
            </a:p>
          </p:txBody>
        </p:sp>
        <p:pic>
          <p:nvPicPr>
            <p:cNvPr id="337" name="Picture 2" descr="ildergebnis für mobile app symbol">
              <a:extLst>
                <a:ext uri="{FF2B5EF4-FFF2-40B4-BE49-F238E27FC236}">
                  <a16:creationId xmlns:a16="http://schemas.microsoft.com/office/drawing/2014/main" id="{24388300-C7D1-954B-953B-7A48960A6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3" y="3754582"/>
              <a:ext cx="422332" cy="422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649D8483-A8AC-8845-A8C9-F638E57CF00E}"/>
                </a:ext>
              </a:extLst>
            </p:cNvPr>
            <p:cNvSpPr txBox="1"/>
            <p:nvPr/>
          </p:nvSpPr>
          <p:spPr>
            <a:xfrm>
              <a:off x="565651" y="6938092"/>
              <a:ext cx="6091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Smart City 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Sensor</a:t>
              </a:r>
            </a:p>
          </p:txBody>
        </p:sp>
        <p:pic>
          <p:nvPicPr>
            <p:cNvPr id="341" name="Picture 48" descr="ildergebnis für stock market  symbol">
              <a:extLst>
                <a:ext uri="{FF2B5EF4-FFF2-40B4-BE49-F238E27FC236}">
                  <a16:creationId xmlns:a16="http://schemas.microsoft.com/office/drawing/2014/main" id="{FAC6C131-B271-034A-925C-B60DBF47C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5" y="7344861"/>
              <a:ext cx="520192" cy="52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3E11F48F-26F2-4C45-B9F8-634A31176860}"/>
                </a:ext>
              </a:extLst>
            </p:cNvPr>
            <p:cNvSpPr txBox="1"/>
            <p:nvPr/>
          </p:nvSpPr>
          <p:spPr>
            <a:xfrm>
              <a:off x="422096" y="7914520"/>
              <a:ext cx="92165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Market Feed</a:t>
              </a:r>
            </a:p>
          </p:txBody>
        </p:sp>
        <p:pic>
          <p:nvPicPr>
            <p:cNvPr id="345" name="Picture 6" descr="Bildergebnis für icon disk">
              <a:extLst>
                <a:ext uri="{FF2B5EF4-FFF2-40B4-BE49-F238E27FC236}">
                  <a16:creationId xmlns:a16="http://schemas.microsoft.com/office/drawing/2014/main" id="{34154267-260E-1F48-9DCD-D8AFD3F50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261" y="2762893"/>
              <a:ext cx="557906" cy="55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8174E82D-C5BA-074A-A3ED-DB96AE83922E}"/>
                </a:ext>
              </a:extLst>
            </p:cNvPr>
            <p:cNvSpPr txBox="1"/>
            <p:nvPr/>
          </p:nvSpPr>
          <p:spPr>
            <a:xfrm flipH="1">
              <a:off x="1530422" y="3369094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Disk</a:t>
              </a:r>
            </a:p>
          </p:txBody>
        </p: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315D3B8-BF24-6045-A487-A7F4E5365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7073" y="1850292"/>
              <a:ext cx="428197" cy="428197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52EC8D8-64C0-914F-97BA-5AF8BBBC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086" y="2028941"/>
              <a:ext cx="203386" cy="203386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092BB0B-4F08-AB40-B336-6D07DBEFEA70}"/>
                </a:ext>
              </a:extLst>
            </p:cNvPr>
            <p:cNvSpPr txBox="1"/>
            <p:nvPr/>
          </p:nvSpPr>
          <p:spPr>
            <a:xfrm flipH="1">
              <a:off x="1414362" y="5070895"/>
              <a:ext cx="76435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/ Service</a:t>
              </a:r>
            </a:p>
          </p:txBody>
        </p:sp>
        <p:pic>
          <p:nvPicPr>
            <p:cNvPr id="350" name="Picture 12" descr="hnliches Foto">
              <a:extLst>
                <a:ext uri="{FF2B5EF4-FFF2-40B4-BE49-F238E27FC236}">
                  <a16:creationId xmlns:a16="http://schemas.microsoft.com/office/drawing/2014/main" id="{D69F4BE8-64E0-8947-A8E3-E5F4C3B1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42" y="7295855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6F87CD7-698B-D94A-9940-064AAAD04C61}"/>
                </a:ext>
              </a:extLst>
            </p:cNvPr>
            <p:cNvSpPr txBox="1"/>
            <p:nvPr/>
          </p:nvSpPr>
          <p:spPr>
            <a:xfrm>
              <a:off x="5266586" y="7625790"/>
              <a:ext cx="6989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 Gateway</a:t>
              </a:r>
            </a:p>
          </p:txBody>
        </p:sp>
        <p:pic>
          <p:nvPicPr>
            <p:cNvPr id="352" name="Picture 16" descr="Image result for message  logo icon">
              <a:extLst>
                <a:ext uri="{FF2B5EF4-FFF2-40B4-BE49-F238E27FC236}">
                  <a16:creationId xmlns:a16="http://schemas.microsoft.com/office/drawing/2014/main" id="{5EA60FA5-0A48-BC42-B88B-1A83EF0E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357" y="8183995"/>
              <a:ext cx="457462" cy="45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2" descr="hnliches Foto">
              <a:extLst>
                <a:ext uri="{FF2B5EF4-FFF2-40B4-BE49-F238E27FC236}">
                  <a16:creationId xmlns:a16="http://schemas.microsoft.com/office/drawing/2014/main" id="{7297909A-ADCB-5D46-B856-636F69C7A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41" y="4697471"/>
              <a:ext cx="459397" cy="31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4" name="Picture 353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2F394F16-1152-D74B-AB67-38C7CAD43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2284208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4" descr="Related image">
              <a:extLst>
                <a:ext uri="{FF2B5EF4-FFF2-40B4-BE49-F238E27FC236}">
                  <a16:creationId xmlns:a16="http://schemas.microsoft.com/office/drawing/2014/main" id="{9E9292C2-AE88-894D-9FF0-6AE53FF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77" y="2695478"/>
              <a:ext cx="277399" cy="31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6303ED0-D76F-CE45-B1F9-460809DF5135}"/>
                </a:ext>
              </a:extLst>
            </p:cNvPr>
            <p:cNvSpPr txBox="1"/>
            <p:nvPr/>
          </p:nvSpPr>
          <p:spPr>
            <a:xfrm>
              <a:off x="508564" y="3034673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eCommerce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Shop</a:t>
              </a:r>
            </a:p>
          </p:txBody>
        </p:sp>
        <p:pic>
          <p:nvPicPr>
            <p:cNvPr id="355" name="Picture 24" descr="Image result for warehouse management system icon logo">
              <a:extLst>
                <a:ext uri="{FF2B5EF4-FFF2-40B4-BE49-F238E27FC236}">
                  <a16:creationId xmlns:a16="http://schemas.microsoft.com/office/drawing/2014/main" id="{CEDF8ED2-FD02-9748-8B74-2C2E85FA3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79" y="1857993"/>
              <a:ext cx="390806" cy="33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5A2402D-8704-374E-B4B3-1368BA812D8B}"/>
                </a:ext>
              </a:extLst>
            </p:cNvPr>
            <p:cNvSpPr txBox="1"/>
            <p:nvPr/>
          </p:nvSpPr>
          <p:spPr>
            <a:xfrm>
              <a:off x="486122" y="2240951"/>
              <a:ext cx="70532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Warehouse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Management</a:t>
              </a:r>
            </a:p>
          </p:txBody>
        </p:sp>
        <p:pic>
          <p:nvPicPr>
            <p:cNvPr id="357" name="Picture 6" descr="Image result for customer relationship management icon logo">
              <a:extLst>
                <a:ext uri="{FF2B5EF4-FFF2-40B4-BE49-F238E27FC236}">
                  <a16:creationId xmlns:a16="http://schemas.microsoft.com/office/drawing/2014/main" id="{4E6329F8-51AB-BB4A-BF87-FC84650DD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22" y="1196081"/>
              <a:ext cx="379121" cy="42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366C708-C2AA-C543-ADE1-F2D3E734BC40}"/>
                </a:ext>
              </a:extLst>
            </p:cNvPr>
            <p:cNvSpPr txBox="1"/>
            <p:nvPr/>
          </p:nvSpPr>
          <p:spPr>
            <a:xfrm>
              <a:off x="486122" y="1620974"/>
              <a:ext cx="70532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CRM</a:t>
              </a:r>
            </a:p>
          </p:txBody>
        </p:sp>
        <p:pic>
          <p:nvPicPr>
            <p:cNvPr id="366" name="Picture 12" descr="Image result for ecommerce icon logo">
              <a:extLst>
                <a:ext uri="{FF2B5EF4-FFF2-40B4-BE49-F238E27FC236}">
                  <a16:creationId xmlns:a16="http://schemas.microsoft.com/office/drawing/2014/main" id="{C6BD1D4E-6BA9-AA4D-9F07-9C043E64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67" y="2631448"/>
              <a:ext cx="353631" cy="35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Right Arrow 225">
              <a:extLst>
                <a:ext uri="{FF2B5EF4-FFF2-40B4-BE49-F238E27FC236}">
                  <a16:creationId xmlns:a16="http://schemas.microsoft.com/office/drawing/2014/main" id="{9103D30A-C76B-0044-9731-C29C424DFE8E}"/>
                </a:ext>
              </a:extLst>
            </p:cNvPr>
            <p:cNvSpPr/>
            <p:nvPr/>
          </p:nvSpPr>
          <p:spPr>
            <a:xfrm rot="10800000">
              <a:off x="6461381" y="3318097"/>
              <a:ext cx="879101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DDC1B5D2-D343-364B-A9A7-E80C8455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843" y="3684483"/>
              <a:ext cx="432000" cy="292310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CB8A818-E217-8E41-808C-A138578FAC6D}"/>
                </a:ext>
              </a:extLst>
            </p:cNvPr>
            <p:cNvSpPr txBox="1"/>
            <p:nvPr/>
          </p:nvSpPr>
          <p:spPr>
            <a:xfrm flipH="1">
              <a:off x="1517365" y="4007267"/>
              <a:ext cx="53706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DE41D63-9095-714E-90C0-08128C4075A9}"/>
                </a:ext>
              </a:extLst>
            </p:cNvPr>
            <p:cNvSpPr txBox="1"/>
            <p:nvPr/>
          </p:nvSpPr>
          <p:spPr>
            <a:xfrm>
              <a:off x="5237732" y="4839508"/>
              <a:ext cx="7566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60" name="Picture 359" descr="http://plainicon.com/dl.php?pid=46740&amp;tem=256px&amp;con=download-icon">
              <a:extLst>
                <a:ext uri="{FF2B5EF4-FFF2-40B4-BE49-F238E27FC236}">
                  <a16:creationId xmlns:a16="http://schemas.microsoft.com/office/drawing/2014/main" id="{C6B98DFF-7A99-CF4E-A864-3C9671674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7253" y="5867804"/>
              <a:ext cx="197575" cy="4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8DEA5CD0-673D-FE42-AB69-0F776BC4037B}"/>
                </a:ext>
              </a:extLst>
            </p:cNvPr>
            <p:cNvSpPr txBox="1"/>
            <p:nvPr/>
          </p:nvSpPr>
          <p:spPr>
            <a:xfrm>
              <a:off x="5170405" y="6249571"/>
              <a:ext cx="89127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Message Broker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49730C35-3B01-F141-9805-B0821B3C9C32}"/>
                </a:ext>
              </a:extLst>
            </p:cNvPr>
            <p:cNvSpPr txBox="1"/>
            <p:nvPr/>
          </p:nvSpPr>
          <p:spPr>
            <a:xfrm>
              <a:off x="7585030" y="4265721"/>
              <a:ext cx="84638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Transformation</a:t>
              </a:r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F9D3F1D4-6183-D449-8613-EA352D6C7416}"/>
                </a:ext>
              </a:extLst>
            </p:cNvPr>
            <p:cNvSpPr/>
            <p:nvPr/>
          </p:nvSpPr>
          <p:spPr>
            <a:xfrm>
              <a:off x="7403029" y="6702785"/>
              <a:ext cx="5094620" cy="1040400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Modern Apps (Microservice)</a:t>
              </a: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90AE05E2-35AA-C14D-A6E9-9D5468C73062}"/>
                </a:ext>
              </a:extLst>
            </p:cNvPr>
            <p:cNvSpPr txBox="1"/>
            <p:nvPr/>
          </p:nvSpPr>
          <p:spPr>
            <a:xfrm>
              <a:off x="9774394" y="7462088"/>
              <a:ext cx="25006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E1CEA90-4351-B74D-89EC-4C6805EE8BDD}"/>
                </a:ext>
              </a:extLst>
            </p:cNvPr>
            <p:cNvSpPr txBox="1"/>
            <p:nvPr/>
          </p:nvSpPr>
          <p:spPr>
            <a:xfrm>
              <a:off x="11999116" y="7488268"/>
              <a:ext cx="19236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API</a:t>
              </a:r>
            </a:p>
          </p:txBody>
        </p:sp>
        <p:sp>
          <p:nvSpPr>
            <p:cNvPr id="398" name="Rounded Rectangle 397">
              <a:extLst>
                <a:ext uri="{FF2B5EF4-FFF2-40B4-BE49-F238E27FC236}">
                  <a16:creationId xmlns:a16="http://schemas.microsoft.com/office/drawing/2014/main" id="{CF21B2B7-866B-E242-AA01-ED576793F315}"/>
                </a:ext>
              </a:extLst>
            </p:cNvPr>
            <p:cNvSpPr/>
            <p:nvPr/>
          </p:nvSpPr>
          <p:spPr>
            <a:xfrm>
              <a:off x="7403030" y="5390839"/>
              <a:ext cx="5094620" cy="1041362"/>
            </a:xfrm>
            <a:prstGeom prst="roundRect">
              <a:avLst>
                <a:gd name="adj" fmla="val 14885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5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Stream Analytics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02354A1-72F5-F64C-A7CF-D28BCCF9CA5B}"/>
                </a:ext>
              </a:extLst>
            </p:cNvPr>
            <p:cNvSpPr txBox="1"/>
            <p:nvPr/>
          </p:nvSpPr>
          <p:spPr>
            <a:xfrm>
              <a:off x="7727700" y="6147263"/>
              <a:ext cx="5129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Stream</a:t>
              </a:r>
            </a:p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Analytics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AC9797A-DBFE-8841-905F-4947DA7CB5A1}"/>
                </a:ext>
              </a:extLst>
            </p:cNvPr>
            <p:cNvSpPr txBox="1"/>
            <p:nvPr/>
          </p:nvSpPr>
          <p:spPr>
            <a:xfrm>
              <a:off x="9348463" y="6133974"/>
              <a:ext cx="28212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State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BD841348-F04A-4E46-8D91-6B743B2F5AD4}"/>
                </a:ext>
              </a:extLst>
            </p:cNvPr>
            <p:cNvSpPr txBox="1"/>
            <p:nvPr/>
          </p:nvSpPr>
          <p:spPr>
            <a:xfrm>
              <a:off x="11816374" y="613831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402" name="Picture 2" descr="https://encrypted-tbn3.gstatic.com/images?q=tbn:ANd9GcQaheHjNdd4LQfRAekmvzdPyldx-OZsNH0i4amPzBG9jM-cAvaBLA">
              <a:extLst>
                <a:ext uri="{FF2B5EF4-FFF2-40B4-BE49-F238E27FC236}">
                  <a16:creationId xmlns:a16="http://schemas.microsoft.com/office/drawing/2014/main" id="{2E754F7C-AE12-674B-A3C9-6B45DF5FA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917" y="5748782"/>
              <a:ext cx="362528" cy="3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E1AB380-089B-EC40-9583-567D6F973ECC}"/>
                </a:ext>
              </a:extLst>
            </p:cNvPr>
            <p:cNvSpPr txBox="1"/>
            <p:nvPr/>
          </p:nvSpPr>
          <p:spPr>
            <a:xfrm>
              <a:off x="9919987" y="6134206"/>
              <a:ext cx="3975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Models</a:t>
              </a:r>
            </a:p>
          </p:txBody>
        </p:sp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916DCD2E-4282-CE45-923D-D4ADD2B0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743" y="5777427"/>
              <a:ext cx="463653" cy="28800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D8863CA-9D05-9B4F-85FC-EBE9FD20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334" y="5784742"/>
              <a:ext cx="463653" cy="288000"/>
            </a:xfrm>
            <a:prstGeom prst="rect">
              <a:avLst/>
            </a:prstGeom>
          </p:spPr>
        </p:pic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53A6460-4BA3-0248-B6B7-E3E76E7EAE8F}"/>
                </a:ext>
              </a:extLst>
            </p:cNvPr>
            <p:cNvSpPr txBox="1"/>
            <p:nvPr/>
          </p:nvSpPr>
          <p:spPr>
            <a:xfrm>
              <a:off x="10533870" y="6139935"/>
              <a:ext cx="4167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Results</a:t>
              </a:r>
            </a:p>
          </p:txBody>
        </p:sp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FD651A8-E62C-AF45-BB76-E9B6A2084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7217" y="5784742"/>
              <a:ext cx="463653" cy="288000"/>
            </a:xfrm>
            <a:prstGeom prst="rect">
              <a:avLst/>
            </a:prstGeom>
          </p:spPr>
        </p:pic>
        <p:pic>
          <p:nvPicPr>
            <p:cNvPr id="408" name="Picture 12" descr="hnliches Foto">
              <a:extLst>
                <a:ext uri="{FF2B5EF4-FFF2-40B4-BE49-F238E27FC236}">
                  <a16:creationId xmlns:a16="http://schemas.microsoft.com/office/drawing/2014/main" id="{2BF05F12-CFB6-1545-9D69-4366FE378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577011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" name="Picture 12" descr="hnliches Foto">
              <a:extLst>
                <a:ext uri="{FF2B5EF4-FFF2-40B4-BE49-F238E27FC236}">
                  <a16:creationId xmlns:a16="http://schemas.microsoft.com/office/drawing/2014/main" id="{9A3138A8-F4E4-374B-9B9B-FCA9CA484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7071895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37D437F4-25EB-734D-9FF1-0124938E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620" y="7094784"/>
              <a:ext cx="463653" cy="288000"/>
            </a:xfrm>
            <a:prstGeom prst="rect">
              <a:avLst/>
            </a:prstGeom>
          </p:spPr>
        </p:pic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B509E05-2582-814B-AA3A-DAA32162ED38}"/>
                </a:ext>
              </a:extLst>
            </p:cNvPr>
            <p:cNvSpPr txBox="1"/>
            <p:nvPr/>
          </p:nvSpPr>
          <p:spPr>
            <a:xfrm>
              <a:off x="10357756" y="7428318"/>
              <a:ext cx="6604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Materialized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Views</a:t>
              </a:r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F046EA0C-C2A1-1C4C-9E39-1B9B40D3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6413" y="7090527"/>
              <a:ext cx="463653" cy="288000"/>
            </a:xfrm>
            <a:prstGeom prst="rect">
              <a:avLst/>
            </a:prstGeom>
          </p:spPr>
        </p:pic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3A6B9F9-4CEA-6E46-9BBB-692B617F02A4}"/>
                </a:ext>
              </a:extLst>
            </p:cNvPr>
            <p:cNvSpPr txBox="1"/>
            <p:nvPr/>
          </p:nvSpPr>
          <p:spPr>
            <a:xfrm>
              <a:off x="5285822" y="5623032"/>
              <a:ext cx="66043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Bus</a:t>
              </a:r>
            </a:p>
          </p:txBody>
        </p:sp>
        <p:pic>
          <p:nvPicPr>
            <p:cNvPr id="417" name="Picture 416" descr="usiness Parallel Tasks icon">
              <a:extLst>
                <a:ext uri="{FF2B5EF4-FFF2-40B4-BE49-F238E27FC236}">
                  <a16:creationId xmlns:a16="http://schemas.microsoft.com/office/drawing/2014/main" id="{A755305C-729D-094C-B7B6-096AF9C24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4477674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Picture 30" descr="Bildergebnis für data transformation icon">
              <a:extLst>
                <a:ext uri="{FF2B5EF4-FFF2-40B4-BE49-F238E27FC236}">
                  <a16:creationId xmlns:a16="http://schemas.microsoft.com/office/drawing/2014/main" id="{4133D8B7-C422-CE46-BE1B-60EF1BC7C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080" y="3806473"/>
              <a:ext cx="430286" cy="43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sb icon">
              <a:extLst>
                <a:ext uri="{FF2B5EF4-FFF2-40B4-BE49-F238E27FC236}">
                  <a16:creationId xmlns:a16="http://schemas.microsoft.com/office/drawing/2014/main" id="{0FA48E24-5802-4743-A196-6492AB6E6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015" y="5204314"/>
              <a:ext cx="398050" cy="39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data pipeline icon">
              <a:extLst>
                <a:ext uri="{FF2B5EF4-FFF2-40B4-BE49-F238E27FC236}">
                  <a16:creationId xmlns:a16="http://schemas.microsoft.com/office/drawing/2014/main" id="{A645A0E0-76B0-8B45-A4BB-38B71B7A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55" y="374826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6E7260F-E469-B443-9139-208389E7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4681959"/>
              <a:ext cx="463653" cy="2880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60455EC-F6DD-DF4E-8BC9-A2F5E97E1F91}"/>
                </a:ext>
              </a:extLst>
            </p:cNvPr>
            <p:cNvSpPr txBox="1"/>
            <p:nvPr/>
          </p:nvSpPr>
          <p:spPr>
            <a:xfrm>
              <a:off x="11037048" y="4995404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F5295C8A-8899-A54B-99A5-F0224813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8578" y="3895977"/>
              <a:ext cx="463653" cy="288000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709550-B8B9-6941-AC10-F43EDAA23830}"/>
                </a:ext>
              </a:extLst>
            </p:cNvPr>
            <p:cNvSpPr txBox="1"/>
            <p:nvPr/>
          </p:nvSpPr>
          <p:spPr>
            <a:xfrm>
              <a:off x="11037048" y="4219432"/>
              <a:ext cx="16671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A6F90DE-457E-BA4B-A2D1-EABA4C380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327" y="2317777"/>
              <a:ext cx="0" cy="28579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6" descr="Image result for data pipeline icon">
              <a:extLst>
                <a:ext uri="{FF2B5EF4-FFF2-40B4-BE49-F238E27FC236}">
                  <a16:creationId xmlns:a16="http://schemas.microsoft.com/office/drawing/2014/main" id="{7B77CE58-62F5-774D-A195-72645BD12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439" y="5279853"/>
              <a:ext cx="326771" cy="32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63308A2-7B6F-274B-B16F-D7F5A4D879E5}"/>
                </a:ext>
              </a:extLst>
            </p:cNvPr>
            <p:cNvSpPr txBox="1"/>
            <p:nvPr/>
          </p:nvSpPr>
          <p:spPr>
            <a:xfrm>
              <a:off x="11816374" y="3828157"/>
              <a:ext cx="55784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Query API</a:t>
              </a:r>
            </a:p>
          </p:txBody>
        </p:sp>
        <p:pic>
          <p:nvPicPr>
            <p:cNvPr id="207" name="Picture 12" descr="hnliches Foto">
              <a:extLst>
                <a:ext uri="{FF2B5EF4-FFF2-40B4-BE49-F238E27FC236}">
                  <a16:creationId xmlns:a16="http://schemas.microsoft.com/office/drawing/2014/main" id="{1380829A-54B6-3844-A60F-9DEBFA0F1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968" y="3459952"/>
              <a:ext cx="512656" cy="3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Right Arrow 207">
              <a:extLst>
                <a:ext uri="{FF2B5EF4-FFF2-40B4-BE49-F238E27FC236}">
                  <a16:creationId xmlns:a16="http://schemas.microsoft.com/office/drawing/2014/main" id="{A4F4F9C2-125E-4545-A577-3D251B5351DC}"/>
                </a:ext>
              </a:extLst>
            </p:cNvPr>
            <p:cNvSpPr/>
            <p:nvPr/>
          </p:nvSpPr>
          <p:spPr>
            <a:xfrm>
              <a:off x="12605371" y="5832853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09" name="Right Arrow 208">
              <a:extLst>
                <a:ext uri="{FF2B5EF4-FFF2-40B4-BE49-F238E27FC236}">
                  <a16:creationId xmlns:a16="http://schemas.microsoft.com/office/drawing/2014/main" id="{251AEE79-9E21-B64B-8C41-1B1E91CFFF3A}"/>
                </a:ext>
              </a:extLst>
            </p:cNvPr>
            <p:cNvSpPr/>
            <p:nvPr/>
          </p:nvSpPr>
          <p:spPr>
            <a:xfrm>
              <a:off x="12605371" y="7084965"/>
              <a:ext cx="172314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3" name="Right Arrow 212">
              <a:extLst>
                <a:ext uri="{FF2B5EF4-FFF2-40B4-BE49-F238E27FC236}">
                  <a16:creationId xmlns:a16="http://schemas.microsoft.com/office/drawing/2014/main" id="{E9668E60-4D59-FB42-97F9-0BE0A9130D37}"/>
                </a:ext>
              </a:extLst>
            </p:cNvPr>
            <p:cNvSpPr/>
            <p:nvPr/>
          </p:nvSpPr>
          <p:spPr>
            <a:xfrm rot="10800000">
              <a:off x="12615869" y="7367147"/>
              <a:ext cx="1712649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4" name="Right Arrow 213">
              <a:extLst>
                <a:ext uri="{FF2B5EF4-FFF2-40B4-BE49-F238E27FC236}">
                  <a16:creationId xmlns:a16="http://schemas.microsoft.com/office/drawing/2014/main" id="{80BDDA7A-F76C-5E48-AADB-4219794566BC}"/>
                </a:ext>
              </a:extLst>
            </p:cNvPr>
            <p:cNvSpPr/>
            <p:nvPr/>
          </p:nvSpPr>
          <p:spPr>
            <a:xfrm rot="10800000">
              <a:off x="6433500" y="1715838"/>
              <a:ext cx="7895018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11D86FA-A8A0-7940-8372-DB332F2C6043}"/>
                </a:ext>
              </a:extLst>
            </p:cNvPr>
            <p:cNvSpPr txBox="1"/>
            <p:nvPr/>
          </p:nvSpPr>
          <p:spPr>
            <a:xfrm>
              <a:off x="7469614" y="3273244"/>
              <a:ext cx="10772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  Learning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AI</a:t>
              </a:r>
            </a:p>
          </p:txBody>
        </p:sp>
        <p:pic>
          <p:nvPicPr>
            <p:cNvPr id="216" name="Picture 8" descr="Bildergebnis für machine learning ai symbol  icon">
              <a:extLst>
                <a:ext uri="{FF2B5EF4-FFF2-40B4-BE49-F238E27FC236}">
                  <a16:creationId xmlns:a16="http://schemas.microsoft.com/office/drawing/2014/main" id="{A55F6B87-52CE-7245-A506-B1D31A92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22493" y="2881657"/>
              <a:ext cx="371460" cy="37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9DA073E4-537F-DC47-94A1-4F611A7BFA75}"/>
                </a:ext>
              </a:extLst>
            </p:cNvPr>
            <p:cNvSpPr/>
            <p:nvPr/>
          </p:nvSpPr>
          <p:spPr>
            <a:xfrm>
              <a:off x="2307970" y="4503316"/>
              <a:ext cx="2511567" cy="180000"/>
            </a:xfrm>
            <a:prstGeom prst="right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err="1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FEDAAE9-69B1-3C4D-9CF2-C6056CEAB1BD}"/>
                </a:ext>
              </a:extLst>
            </p:cNvPr>
            <p:cNvCxnSpPr/>
            <p:nvPr/>
          </p:nvCxnSpPr>
          <p:spPr>
            <a:xfrm>
              <a:off x="428606" y="3425910"/>
              <a:ext cx="8832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91A0C4-8091-AE45-AA0B-AABA3988BABC}"/>
                </a:ext>
              </a:extLst>
            </p:cNvPr>
            <p:cNvSpPr/>
            <p:nvPr/>
          </p:nvSpPr>
          <p:spPr>
            <a:xfrm>
              <a:off x="585336" y="854378"/>
              <a:ext cx="6238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Legacy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0AC2786-A9E2-384C-850D-2B404E8D4388}"/>
                </a:ext>
              </a:extLst>
            </p:cNvPr>
            <p:cNvSpPr/>
            <p:nvPr/>
          </p:nvSpPr>
          <p:spPr>
            <a:xfrm>
              <a:off x="422096" y="3418068"/>
              <a:ext cx="8962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charset="0"/>
                  <a:ea typeface="Arial" charset="0"/>
                  <a:cs typeface="Arial" charset="0"/>
                </a:rPr>
                <a:t>External</a:t>
              </a:r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564DA517-AA06-5C4C-B9EA-68E8BB391E87}"/>
                </a:ext>
              </a:extLst>
            </p:cNvPr>
            <p:cNvSpPr/>
            <p:nvPr/>
          </p:nvSpPr>
          <p:spPr>
            <a:xfrm>
              <a:off x="3067172" y="8113843"/>
              <a:ext cx="4881873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Infrastructures</a:t>
              </a: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6161570-B746-F74D-A30E-AA532432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819" y="8404098"/>
              <a:ext cx="4320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C446361-1878-AE48-8623-EA4402D5B3D5}"/>
                </a:ext>
              </a:extLst>
            </p:cNvPr>
            <p:cNvSpPr txBox="1"/>
            <p:nvPr/>
          </p:nvSpPr>
          <p:spPr>
            <a:xfrm>
              <a:off x="7669994" y="7511706"/>
              <a:ext cx="6283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FFF57CE-B5A7-8B45-84E1-56A8D1C607B1}"/>
                </a:ext>
              </a:extLst>
            </p:cNvPr>
            <p:cNvSpPr txBox="1"/>
            <p:nvPr/>
          </p:nvSpPr>
          <p:spPr>
            <a:xfrm>
              <a:off x="4666976" y="8801350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CE65ED8-721C-B64D-BCC8-CB1A3D6E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913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81A702C-C7A1-5E44-ADCC-70094B928AD6}"/>
                </a:ext>
              </a:extLst>
            </p:cNvPr>
            <p:cNvSpPr txBox="1"/>
            <p:nvPr/>
          </p:nvSpPr>
          <p:spPr>
            <a:xfrm>
              <a:off x="5536217" y="8870600"/>
              <a:ext cx="73738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Service Mesh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F3DBAF9-E880-F540-AF19-7B4D821995E3}"/>
                </a:ext>
              </a:extLst>
            </p:cNvPr>
            <p:cNvSpPr txBox="1"/>
            <p:nvPr/>
          </p:nvSpPr>
          <p:spPr>
            <a:xfrm>
              <a:off x="3236354" y="8870600"/>
              <a:ext cx="58349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Bare Metal</a:t>
              </a:r>
            </a:p>
          </p:txBody>
        </p:sp>
        <p:pic>
          <p:nvPicPr>
            <p:cNvPr id="3088" name="Picture 16" descr="Image result for rack icon">
              <a:extLst>
                <a:ext uri="{FF2B5EF4-FFF2-40B4-BE49-F238E27FC236}">
                  <a16:creationId xmlns:a16="http://schemas.microsoft.com/office/drawing/2014/main" id="{640BE114-A25E-B648-A9C6-2138091C4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629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993B68C-AD71-874A-925E-C7403EA65832}"/>
                </a:ext>
              </a:extLst>
            </p:cNvPr>
            <p:cNvSpPr txBox="1"/>
            <p:nvPr/>
          </p:nvSpPr>
          <p:spPr>
            <a:xfrm>
              <a:off x="4012590" y="8801350"/>
              <a:ext cx="4616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Virtual</a:t>
              </a:r>
              <a:br>
                <a:rPr lang="en-US" sz="900" b="1" dirty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Machine</a:t>
              </a:r>
            </a:p>
          </p:txBody>
        </p:sp>
        <p:pic>
          <p:nvPicPr>
            <p:cNvPr id="3094" name="Picture 22" descr="Image result for virtual machine icon">
              <a:extLst>
                <a:ext uri="{FF2B5EF4-FFF2-40B4-BE49-F238E27FC236}">
                  <a16:creationId xmlns:a16="http://schemas.microsoft.com/office/drawing/2014/main" id="{0647E831-5C99-1046-AC6E-8BCD88DA6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709" y="8445662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Image result for on premise icon">
              <a:extLst>
                <a:ext uri="{FF2B5EF4-FFF2-40B4-BE49-F238E27FC236}">
                  <a16:creationId xmlns:a16="http://schemas.microsoft.com/office/drawing/2014/main" id="{11DCE263-A6E8-AB41-B458-83DC16244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292" y="8466481"/>
              <a:ext cx="324000" cy="37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D9D42B7-F877-BC43-98FC-CF95757A5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581" y="8376568"/>
              <a:ext cx="0" cy="6802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83A9A28-BEDE-064A-9D30-41C7D058906C}"/>
                </a:ext>
              </a:extLst>
            </p:cNvPr>
            <p:cNvSpPr txBox="1"/>
            <p:nvPr/>
          </p:nvSpPr>
          <p:spPr>
            <a:xfrm>
              <a:off x="6624235" y="8870600"/>
              <a:ext cx="32701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Cloud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36674EF-F9F0-CD44-93D7-A74CF57B624B}"/>
                </a:ext>
              </a:extLst>
            </p:cNvPr>
            <p:cNvSpPr txBox="1"/>
            <p:nvPr/>
          </p:nvSpPr>
          <p:spPr>
            <a:xfrm>
              <a:off x="7119121" y="8870600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On Premises</a:t>
              </a:r>
            </a:p>
          </p:txBody>
        </p:sp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82588EFF-4648-0E4B-B9C0-7B1121357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724" y="842209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41F7E7-2B8A-4B47-B12C-9CE4D702894D}"/>
                </a:ext>
              </a:extLst>
            </p:cNvPr>
            <p:cNvGrpSpPr/>
            <p:nvPr/>
          </p:nvGrpSpPr>
          <p:grpSpPr>
            <a:xfrm>
              <a:off x="9495206" y="2337931"/>
              <a:ext cx="380211" cy="371978"/>
              <a:chOff x="8921128" y="2467241"/>
              <a:chExt cx="380211" cy="371978"/>
            </a:xfrm>
          </p:grpSpPr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C7F4BBED-1566-314B-8FB8-BE183032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1128" y="251521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C81C9097-5B4B-5A41-A6AE-ADB0DCE29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7339" y="2467241"/>
                <a:ext cx="324000" cy="324000"/>
              </a:xfrm>
              <a:prstGeom prst="rect">
                <a:avLst/>
              </a:prstGeom>
            </p:spPr>
          </p:pic>
        </p:grpSp>
        <p:pic>
          <p:nvPicPr>
            <p:cNvPr id="243" name="Picture 2" descr="ildergebnis für disk symbol">
              <a:extLst>
                <a:ext uri="{FF2B5EF4-FFF2-40B4-BE49-F238E27FC236}">
                  <a16:creationId xmlns:a16="http://schemas.microsoft.com/office/drawing/2014/main" id="{599756DA-F9A5-D044-AA8A-DF25BD9AE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040" y="169476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EA63376-6CD2-7F46-A331-9A35FE75DC35}"/>
                </a:ext>
              </a:extLst>
            </p:cNvPr>
            <p:cNvSpPr txBox="1"/>
            <p:nvPr/>
          </p:nvSpPr>
          <p:spPr>
            <a:xfrm>
              <a:off x="5272998" y="2065710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Disk Service</a:t>
              </a:r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0ACEFFE-C8D1-B84F-855B-04704C5F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4718" y="602211"/>
              <a:ext cx="444655" cy="276200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4C32B6-009D-B648-B720-3D7C9284D454}"/>
                </a:ext>
              </a:extLst>
            </p:cNvPr>
            <p:cNvSpPr txBox="1"/>
            <p:nvPr/>
          </p:nvSpPr>
          <p:spPr>
            <a:xfrm>
              <a:off x="10967980" y="923604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Artifact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Repository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C4FDD00-701D-8942-A8BF-0610F326B8D2}"/>
                </a:ext>
              </a:extLst>
            </p:cNvPr>
            <p:cNvSpPr txBox="1"/>
            <p:nvPr/>
          </p:nvSpPr>
          <p:spPr>
            <a:xfrm>
              <a:off x="7861678" y="992854"/>
              <a:ext cx="76944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Event Catalog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FD9E5F0-721B-A345-AD39-5492744B5C36}"/>
                </a:ext>
              </a:extLst>
            </p:cNvPr>
            <p:cNvSpPr txBox="1"/>
            <p:nvPr/>
          </p:nvSpPr>
          <p:spPr>
            <a:xfrm>
              <a:off x="7086307" y="992854"/>
              <a:ext cx="70532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>
                  <a:latin typeface="Arial" charset="0"/>
                  <a:ea typeface="Arial" charset="0"/>
                  <a:cs typeface="Arial" charset="0"/>
                </a:rPr>
                <a:t>Data Catalog</a:t>
              </a:r>
            </a:p>
          </p:txBody>
        </p:sp>
        <p:pic>
          <p:nvPicPr>
            <p:cNvPr id="344" name="Picture 4" descr="Bildergebnis für catalog icon">
              <a:extLst>
                <a:ext uri="{FF2B5EF4-FFF2-40B4-BE49-F238E27FC236}">
                  <a16:creationId xmlns:a16="http://schemas.microsoft.com/office/drawing/2014/main" id="{0A67EAEC-31AA-2E41-9889-2BE228C32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707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3" name="Picture 4" descr="Bildergebnis für catalog icon">
              <a:extLst>
                <a:ext uri="{FF2B5EF4-FFF2-40B4-BE49-F238E27FC236}">
                  <a16:creationId xmlns:a16="http://schemas.microsoft.com/office/drawing/2014/main" id="{55861892-CD0E-9648-B73C-9664C3177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980" y="559993"/>
              <a:ext cx="474521" cy="36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4" name="Picture 2" descr="Bildergebnis für data lineage icon">
              <a:extLst>
                <a:ext uri="{FF2B5EF4-FFF2-40B4-BE49-F238E27FC236}">
                  <a16:creationId xmlns:a16="http://schemas.microsoft.com/office/drawing/2014/main" id="{C9019C0C-F8F1-DD40-A6B0-87C7078AD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602" y="551093"/>
              <a:ext cx="318250" cy="31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8F0B3E5-941C-4A4F-921E-27D9493BC374}"/>
                </a:ext>
              </a:extLst>
            </p:cNvPr>
            <p:cNvSpPr/>
            <p:nvPr/>
          </p:nvSpPr>
          <p:spPr>
            <a:xfrm>
              <a:off x="8115300" y="8091067"/>
              <a:ext cx="5692452" cy="999726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Backing Services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9444547-CADF-A141-A8C3-E936043A5583}"/>
                </a:ext>
              </a:extLst>
            </p:cNvPr>
            <p:cNvSpPr txBox="1"/>
            <p:nvPr/>
          </p:nvSpPr>
          <p:spPr>
            <a:xfrm>
              <a:off x="11407036" y="8780634"/>
              <a:ext cx="7566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Orchestration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68" name="Picture 13" descr="Bildergebnis für orchestration icon">
              <a:extLst>
                <a:ext uri="{FF2B5EF4-FFF2-40B4-BE49-F238E27FC236}">
                  <a16:creationId xmlns:a16="http://schemas.microsoft.com/office/drawing/2014/main" id="{A81DFE59-C420-F84D-BED3-DD70FF8E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211" y="8398974"/>
              <a:ext cx="350135" cy="35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" name="Picture 14" descr="Image result for rule engine icon logo">
              <a:extLst>
                <a:ext uri="{FF2B5EF4-FFF2-40B4-BE49-F238E27FC236}">
                  <a16:creationId xmlns:a16="http://schemas.microsoft.com/office/drawing/2014/main" id="{8D841FEC-4D6F-634E-8450-E2C1F13E1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7205" y="8382331"/>
              <a:ext cx="444798" cy="4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5E7C1E-D2E5-3749-8C37-51FA86A9EA55}"/>
                </a:ext>
              </a:extLst>
            </p:cNvPr>
            <p:cNvSpPr txBox="1"/>
            <p:nvPr/>
          </p:nvSpPr>
          <p:spPr>
            <a:xfrm>
              <a:off x="12338522" y="8780633"/>
              <a:ext cx="3847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Rules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Engine</a:t>
              </a:r>
            </a:p>
          </p:txBody>
        </p:sp>
        <p:pic>
          <p:nvPicPr>
            <p:cNvPr id="371" name="Picture 15" descr="Bildergebnis für machine learning inference icon">
              <a:extLst>
                <a:ext uri="{FF2B5EF4-FFF2-40B4-BE49-F238E27FC236}">
                  <a16:creationId xmlns:a16="http://schemas.microsoft.com/office/drawing/2014/main" id="{AAFD8274-6E34-3145-AF3A-D9B4F87ED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5864" y="8372854"/>
              <a:ext cx="392913" cy="39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0ACEBF6-4FFF-3146-81BF-81D52DFBAF91}"/>
                </a:ext>
              </a:extLst>
            </p:cNvPr>
            <p:cNvSpPr txBox="1"/>
            <p:nvPr/>
          </p:nvSpPr>
          <p:spPr>
            <a:xfrm>
              <a:off x="13038081" y="8778463"/>
              <a:ext cx="7117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ML Inference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Server</a:t>
              </a:r>
            </a:p>
          </p:txBody>
        </p:sp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65CAEE2A-4A7E-1F48-9900-0C9C7DCB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237" y="8456060"/>
              <a:ext cx="463653" cy="288000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7149293E-738C-654B-87B0-7B571293D00D}"/>
                </a:ext>
              </a:extLst>
            </p:cNvPr>
            <p:cNvSpPr txBox="1"/>
            <p:nvPr/>
          </p:nvSpPr>
          <p:spPr>
            <a:xfrm>
              <a:off x="8277408" y="8796171"/>
              <a:ext cx="4873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RDBMS /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NoSQL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5CCCC31-5607-DB44-8A5F-A5E213AF7050}"/>
                </a:ext>
              </a:extLst>
            </p:cNvPr>
            <p:cNvSpPr txBox="1"/>
            <p:nvPr/>
          </p:nvSpPr>
          <p:spPr>
            <a:xfrm>
              <a:off x="10708479" y="8758787"/>
              <a:ext cx="61555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In-Memory </a:t>
              </a:r>
            </a:p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Grid</a:t>
              </a:r>
            </a:p>
          </p:txBody>
        </p:sp>
        <p:pic>
          <p:nvPicPr>
            <p:cNvPr id="378" name="Picture 19" descr="Bildergebnis für in-memory symbol">
              <a:extLst>
                <a:ext uri="{FF2B5EF4-FFF2-40B4-BE49-F238E27FC236}">
                  <a16:creationId xmlns:a16="http://schemas.microsoft.com/office/drawing/2014/main" id="{AD5A3B26-5549-4C47-A83D-BFE11D3DF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102" y="8419972"/>
              <a:ext cx="342250" cy="34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E0FDA0A3-9EEF-8049-B274-7C4B68DE37D5}"/>
                </a:ext>
              </a:extLst>
            </p:cNvPr>
            <p:cNvSpPr txBox="1"/>
            <p:nvPr/>
          </p:nvSpPr>
          <p:spPr>
            <a:xfrm>
              <a:off x="8941062" y="8812595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Object Store</a:t>
              </a:r>
            </a:p>
          </p:txBody>
        </p:sp>
        <p:pic>
          <p:nvPicPr>
            <p:cNvPr id="380" name="Picture 2" descr="Bildergebnis für bucket icon">
              <a:hlinkClick r:id="rId49"/>
              <a:extLst>
                <a:ext uri="{FF2B5EF4-FFF2-40B4-BE49-F238E27FC236}">
                  <a16:creationId xmlns:a16="http://schemas.microsoft.com/office/drawing/2014/main" id="{333BD672-66B3-AC48-A24D-3ADA1575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6749" y="8457992"/>
              <a:ext cx="316250" cy="31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A53CCEC-567E-C64C-AB8E-82439C4801EA}"/>
                </a:ext>
              </a:extLst>
            </p:cNvPr>
            <p:cNvGrpSpPr/>
            <p:nvPr/>
          </p:nvGrpSpPr>
          <p:grpSpPr>
            <a:xfrm>
              <a:off x="7728993" y="7080821"/>
              <a:ext cx="457138" cy="371361"/>
              <a:chOff x="422845" y="469768"/>
              <a:chExt cx="457138" cy="371361"/>
            </a:xfrm>
          </p:grpSpPr>
          <p:sp>
            <p:nvSpPr>
              <p:cNvPr id="382" name="Hexagon 381">
                <a:extLst>
                  <a:ext uri="{FF2B5EF4-FFF2-40B4-BE49-F238E27FC236}">
                    <a16:creationId xmlns:a16="http://schemas.microsoft.com/office/drawing/2014/main" id="{404EA6C7-5201-F94A-AD96-858E4B585BF4}"/>
                  </a:ext>
                </a:extLst>
              </p:cNvPr>
              <p:cNvSpPr/>
              <p:nvPr/>
            </p:nvSpPr>
            <p:spPr>
              <a:xfrm>
                <a:off x="422845" y="469768"/>
                <a:ext cx="457138" cy="371361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65757E0D-9DA4-5C45-9574-91D0B5469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371" y="525405"/>
                <a:ext cx="260087" cy="260087"/>
              </a:xfrm>
              <a:prstGeom prst="rect">
                <a:avLst/>
              </a:prstGeom>
            </p:spPr>
          </p:pic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9C8C04D-E3D0-FF46-ADEF-6B2CC1EB8599}"/>
                </a:ext>
              </a:extLst>
            </p:cNvPr>
            <p:cNvSpPr txBox="1"/>
            <p:nvPr/>
          </p:nvSpPr>
          <p:spPr>
            <a:xfrm>
              <a:off x="9857874" y="8821858"/>
              <a:ext cx="64120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Event Store</a:t>
              </a:r>
            </a:p>
          </p:txBody>
        </p:sp>
        <p:pic>
          <p:nvPicPr>
            <p:cNvPr id="386" name="Picture 385" descr="A close up of a logo&#10;&#10;Description automatically generated">
              <a:extLst>
                <a:ext uri="{FF2B5EF4-FFF2-40B4-BE49-F238E27FC236}">
                  <a16:creationId xmlns:a16="http://schemas.microsoft.com/office/drawing/2014/main" id="{98455AEC-39EF-7840-9D68-6F958690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858" y="8331812"/>
              <a:ext cx="556385" cy="556385"/>
            </a:xfrm>
            <a:prstGeom prst="rect">
              <a:avLst/>
            </a:prstGeom>
          </p:spPr>
        </p:pic>
      </p:grpSp>
      <p:sp>
        <p:nvSpPr>
          <p:cNvPr id="375" name="AutoShape 44">
            <a:extLst>
              <a:ext uri="{FF2B5EF4-FFF2-40B4-BE49-F238E27FC236}">
                <a16:creationId xmlns:a16="http://schemas.microsoft.com/office/drawing/2014/main" id="{55CC1970-A97F-A44B-8D07-D4FD62FDB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747" y="6772937"/>
            <a:ext cx="878308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Confluent</a:t>
            </a:r>
          </a:p>
        </p:txBody>
      </p:sp>
      <p:sp>
        <p:nvSpPr>
          <p:cNvPr id="384" name="AutoShape 44">
            <a:extLst>
              <a:ext uri="{FF2B5EF4-FFF2-40B4-BE49-F238E27FC236}">
                <a16:creationId xmlns:a16="http://schemas.microsoft.com/office/drawing/2014/main" id="{C189C681-74FE-F44A-B112-9218E1FA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65" y="5192797"/>
            <a:ext cx="1260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 (Edge)</a:t>
            </a:r>
          </a:p>
        </p:txBody>
      </p:sp>
      <p:sp>
        <p:nvSpPr>
          <p:cNvPr id="387" name="AutoShape 44">
            <a:extLst>
              <a:ext uri="{FF2B5EF4-FFF2-40B4-BE49-F238E27FC236}">
                <a16:creationId xmlns:a16="http://schemas.microsoft.com/office/drawing/2014/main" id="{9A5CAC1E-1DBC-C549-BBA1-71876329C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140" y="2222939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389" name="AutoShape 44">
            <a:extLst>
              <a:ext uri="{FF2B5EF4-FFF2-40B4-BE49-F238E27FC236}">
                <a16:creationId xmlns:a16="http://schemas.microsoft.com/office/drawing/2014/main" id="{97B3EE5D-A288-3B4B-BF3A-B73835A30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65" y="5900405"/>
            <a:ext cx="720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390" name="AutoShape 44">
            <a:extLst>
              <a:ext uri="{FF2B5EF4-FFF2-40B4-BE49-F238E27FC236}">
                <a16:creationId xmlns:a16="http://schemas.microsoft.com/office/drawing/2014/main" id="{6C49F8B0-2C5A-CF4A-AE1D-9F2A59CF7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999" y="8427067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49" name="AutoShape 44">
            <a:extLst>
              <a:ext uri="{FF2B5EF4-FFF2-40B4-BE49-F238E27FC236}">
                <a16:creationId xmlns:a16="http://schemas.microsoft.com/office/drawing/2014/main" id="{A0025FED-633B-BD42-8D03-57F5595EA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404" y="8769699"/>
            <a:ext cx="1260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>
                <a:solidFill>
                  <a:schemeClr val="bg1"/>
                </a:solidFill>
              </a:rPr>
              <a:t>Data Collector Edge</a:t>
            </a:r>
          </a:p>
        </p:txBody>
      </p:sp>
      <p:sp>
        <p:nvSpPr>
          <p:cNvPr id="450" name="AutoShape 44">
            <a:extLst>
              <a:ext uri="{FF2B5EF4-FFF2-40B4-BE49-F238E27FC236}">
                <a16:creationId xmlns:a16="http://schemas.microsoft.com/office/drawing/2014/main" id="{1D8EB553-5B10-5240-9AC9-F00CCCD46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020" y="5674109"/>
            <a:ext cx="1008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Streams/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KSQL</a:t>
            </a:r>
          </a:p>
        </p:txBody>
      </p:sp>
      <p:sp>
        <p:nvSpPr>
          <p:cNvPr id="453" name="AutoShape 44">
            <a:extLst>
              <a:ext uri="{FF2B5EF4-FFF2-40B4-BE49-F238E27FC236}">
                <a16:creationId xmlns:a16="http://schemas.microsoft.com/office/drawing/2014/main" id="{370EC51D-DC59-4342-AB99-B88331707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2025" y="2132939"/>
            <a:ext cx="83298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Zeppelin</a:t>
            </a:r>
          </a:p>
        </p:txBody>
      </p:sp>
      <p:sp>
        <p:nvSpPr>
          <p:cNvPr id="454" name="AutoShape 44">
            <a:extLst>
              <a:ext uri="{FF2B5EF4-FFF2-40B4-BE49-F238E27FC236}">
                <a16:creationId xmlns:a16="http://schemas.microsoft.com/office/drawing/2014/main" id="{9E98F9AA-99FB-F146-8AA4-773E5B080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1393" y="2455954"/>
            <a:ext cx="83298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Jupyter</a:t>
            </a:r>
          </a:p>
        </p:txBody>
      </p:sp>
      <p:sp>
        <p:nvSpPr>
          <p:cNvPr id="455" name="AutoShape 44">
            <a:extLst>
              <a:ext uri="{FF2B5EF4-FFF2-40B4-BE49-F238E27FC236}">
                <a16:creationId xmlns:a16="http://schemas.microsoft.com/office/drawing/2014/main" id="{04D4ABC7-92A6-834E-AD3B-D42FDADC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241" y="452502"/>
            <a:ext cx="1188000" cy="180000"/>
          </a:xfrm>
          <a:prstGeom prst="roundRect">
            <a:avLst>
              <a:gd name="adj" fmla="val 10417"/>
            </a:avLst>
          </a:prstGeom>
          <a:solidFill>
            <a:srgbClr val="00E26C"/>
          </a:solidFill>
          <a:ln>
            <a:solidFill>
              <a:srgbClr val="00E2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Collibra</a:t>
            </a:r>
            <a:r>
              <a:rPr lang="en-US" sz="1000" b="1" dirty="0">
                <a:solidFill>
                  <a:schemeClr val="bg1"/>
                </a:solidFill>
              </a:rPr>
              <a:t> / </a:t>
            </a:r>
            <a:r>
              <a:rPr lang="en-US" sz="1000" b="1" dirty="0" err="1">
                <a:solidFill>
                  <a:schemeClr val="bg1"/>
                </a:solidFill>
              </a:rPr>
              <a:t>Alation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6" name="AutoShape 44">
            <a:extLst>
              <a:ext uri="{FF2B5EF4-FFF2-40B4-BE49-F238E27FC236}">
                <a16:creationId xmlns:a16="http://schemas.microsoft.com/office/drawing/2014/main" id="{6BBB9AB8-C1D6-4749-A55D-A5040BACF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055" y="3982800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StreamSets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Collector</a:t>
            </a:r>
          </a:p>
        </p:txBody>
      </p:sp>
      <p:sp>
        <p:nvSpPr>
          <p:cNvPr id="457" name="AutoShape 44">
            <a:extLst>
              <a:ext uri="{FF2B5EF4-FFF2-40B4-BE49-F238E27FC236}">
                <a16:creationId xmlns:a16="http://schemas.microsoft.com/office/drawing/2014/main" id="{C7BBC587-4375-C844-809B-009D46649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291" y="6687922"/>
            <a:ext cx="972000" cy="288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Attunity Replicate</a:t>
            </a:r>
          </a:p>
        </p:txBody>
      </p:sp>
      <p:sp>
        <p:nvSpPr>
          <p:cNvPr id="458" name="AutoShape 44">
            <a:extLst>
              <a:ext uri="{FF2B5EF4-FFF2-40B4-BE49-F238E27FC236}">
                <a16:creationId xmlns:a16="http://schemas.microsoft.com/office/drawing/2014/main" id="{FE5EFE1D-1083-DE4D-A075-7F85263C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291" y="7062279"/>
            <a:ext cx="972000" cy="180000"/>
          </a:xfrm>
          <a:prstGeom prst="roundRect">
            <a:avLst>
              <a:gd name="adj" fmla="val 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Debezium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9" name="AutoShape 44">
            <a:extLst>
              <a:ext uri="{FF2B5EF4-FFF2-40B4-BE49-F238E27FC236}">
                <a16:creationId xmlns:a16="http://schemas.microsoft.com/office/drawing/2014/main" id="{D2722F1C-1A0F-BA40-BDA6-4BD986379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592" y="6518756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464" name="AutoShape 44">
            <a:extLst>
              <a:ext uri="{FF2B5EF4-FFF2-40B4-BE49-F238E27FC236}">
                <a16:creationId xmlns:a16="http://schemas.microsoft.com/office/drawing/2014/main" id="{819E431D-260B-E34A-965E-E70E9617B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547" y="2399099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465" name="AutoShape 44">
            <a:extLst>
              <a:ext uri="{FF2B5EF4-FFF2-40B4-BE49-F238E27FC236}">
                <a16:creationId xmlns:a16="http://schemas.microsoft.com/office/drawing/2014/main" id="{768A1BDC-1EDF-8A47-B3B1-A8928A638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547" y="2643317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Archive Storage</a:t>
            </a:r>
          </a:p>
        </p:txBody>
      </p:sp>
      <p:sp>
        <p:nvSpPr>
          <p:cNvPr id="467" name="AutoShape 44">
            <a:extLst>
              <a:ext uri="{FF2B5EF4-FFF2-40B4-BE49-F238E27FC236}">
                <a16:creationId xmlns:a16="http://schemas.microsoft.com/office/drawing/2014/main" id="{AF39B35D-23C2-1443-ABDA-C4C5406CF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3394" y="2590102"/>
            <a:ext cx="672755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NoSQL DB</a:t>
            </a:r>
          </a:p>
        </p:txBody>
      </p:sp>
      <p:sp>
        <p:nvSpPr>
          <p:cNvPr id="468" name="AutoShape 44">
            <a:extLst>
              <a:ext uri="{FF2B5EF4-FFF2-40B4-BE49-F238E27FC236}">
                <a16:creationId xmlns:a16="http://schemas.microsoft.com/office/drawing/2014/main" id="{21FCE4EA-572D-6443-90A9-D1D8B1AF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258" y="2299207"/>
            <a:ext cx="753667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Autonomous DWH</a:t>
            </a:r>
          </a:p>
        </p:txBody>
      </p:sp>
      <p:sp>
        <p:nvSpPr>
          <p:cNvPr id="469" name="AutoShape 44">
            <a:extLst>
              <a:ext uri="{FF2B5EF4-FFF2-40B4-BE49-F238E27FC236}">
                <a16:creationId xmlns:a16="http://schemas.microsoft.com/office/drawing/2014/main" id="{A7B78A4B-C98C-6E49-A4F7-FB252875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0351" y="3225639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470" name="AutoShape 44">
            <a:extLst>
              <a:ext uri="{FF2B5EF4-FFF2-40B4-BE49-F238E27FC236}">
                <a16:creationId xmlns:a16="http://schemas.microsoft.com/office/drawing/2014/main" id="{EFF25150-7F3B-AA40-B16D-FC14FE678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9361" y="2708535"/>
            <a:ext cx="855644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471" name="AutoShape 44">
            <a:extLst>
              <a:ext uri="{FF2B5EF4-FFF2-40B4-BE49-F238E27FC236}">
                <a16:creationId xmlns:a16="http://schemas.microsoft.com/office/drawing/2014/main" id="{1D127A02-07EE-1E47-8625-96D8FEB0F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020" y="3946800"/>
            <a:ext cx="1188000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Big Data Cloud Service</a:t>
            </a:r>
          </a:p>
        </p:txBody>
      </p:sp>
      <p:sp>
        <p:nvSpPr>
          <p:cNvPr id="472" name="AutoShape 44">
            <a:extLst>
              <a:ext uri="{FF2B5EF4-FFF2-40B4-BE49-F238E27FC236}">
                <a16:creationId xmlns:a16="http://schemas.microsoft.com/office/drawing/2014/main" id="{C0173FE2-0FE8-AB42-B289-3487E5E41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140" y="3062919"/>
            <a:ext cx="975495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Big Data SQL Cloud Service</a:t>
            </a:r>
          </a:p>
        </p:txBody>
      </p:sp>
      <p:sp>
        <p:nvSpPr>
          <p:cNvPr id="473" name="AutoShape 44">
            <a:extLst>
              <a:ext uri="{FF2B5EF4-FFF2-40B4-BE49-F238E27FC236}">
                <a16:creationId xmlns:a16="http://schemas.microsoft.com/office/drawing/2014/main" id="{7847E805-7E42-DA49-94C2-CFFF50E0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055" y="8395336"/>
            <a:ext cx="1259999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 Engine for Kubernetes</a:t>
            </a:r>
          </a:p>
        </p:txBody>
      </p:sp>
      <p:sp>
        <p:nvSpPr>
          <p:cNvPr id="474" name="AutoShape 44">
            <a:extLst>
              <a:ext uri="{FF2B5EF4-FFF2-40B4-BE49-F238E27FC236}">
                <a16:creationId xmlns:a16="http://schemas.microsoft.com/office/drawing/2014/main" id="{588ABB14-FEF1-1B4D-97DC-B9543756D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788" y="6972279"/>
            <a:ext cx="820781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75" name="AutoShape 44">
            <a:extLst>
              <a:ext uri="{FF2B5EF4-FFF2-40B4-BE49-F238E27FC236}">
                <a16:creationId xmlns:a16="http://schemas.microsoft.com/office/drawing/2014/main" id="{8519B8BC-C7F8-364C-9DF5-CD8D8E541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210" y="530811"/>
            <a:ext cx="820781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76" name="AutoShape 44">
            <a:extLst>
              <a:ext uri="{FF2B5EF4-FFF2-40B4-BE49-F238E27FC236}">
                <a16:creationId xmlns:a16="http://schemas.microsoft.com/office/drawing/2014/main" id="{023B10E0-92B8-2548-936E-174FD2420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210" y="776103"/>
            <a:ext cx="820781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Events Service</a:t>
            </a:r>
          </a:p>
        </p:txBody>
      </p:sp>
      <p:sp>
        <p:nvSpPr>
          <p:cNvPr id="477" name="AutoShape 44">
            <a:extLst>
              <a:ext uri="{FF2B5EF4-FFF2-40B4-BE49-F238E27FC236}">
                <a16:creationId xmlns:a16="http://schemas.microsoft.com/office/drawing/2014/main" id="{A6B326B3-57E6-EB44-9E99-EE3B6D701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7184" y="3514899"/>
            <a:ext cx="802660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Platform</a:t>
            </a:r>
          </a:p>
        </p:txBody>
      </p:sp>
      <p:sp>
        <p:nvSpPr>
          <p:cNvPr id="478" name="AutoShape 44">
            <a:extLst>
              <a:ext uri="{FF2B5EF4-FFF2-40B4-BE49-F238E27FC236}">
                <a16:creationId xmlns:a16="http://schemas.microsoft.com/office/drawing/2014/main" id="{4F2116A3-4F39-BE4A-B83E-0CD9FB1D1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2025" y="3224919"/>
            <a:ext cx="855644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Visual Builder</a:t>
            </a:r>
          </a:p>
        </p:txBody>
      </p:sp>
      <p:sp>
        <p:nvSpPr>
          <p:cNvPr id="479" name="AutoShape 44">
            <a:extLst>
              <a:ext uri="{FF2B5EF4-FFF2-40B4-BE49-F238E27FC236}">
                <a16:creationId xmlns:a16="http://schemas.microsoft.com/office/drawing/2014/main" id="{482A4EE1-2C42-824E-B393-73EC42EFA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055" y="8715067"/>
            <a:ext cx="1259999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 Pipelines</a:t>
            </a:r>
          </a:p>
        </p:txBody>
      </p:sp>
      <p:sp>
        <p:nvSpPr>
          <p:cNvPr id="480" name="AutoShape 44">
            <a:extLst>
              <a:ext uri="{FF2B5EF4-FFF2-40B4-BE49-F238E27FC236}">
                <a16:creationId xmlns:a16="http://schemas.microsoft.com/office/drawing/2014/main" id="{6330B28B-091F-8843-8505-D6E07AA40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230" y="5883277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Messaging</a:t>
            </a:r>
          </a:p>
        </p:txBody>
      </p:sp>
      <p:sp>
        <p:nvSpPr>
          <p:cNvPr id="481" name="AutoShape 44">
            <a:extLst>
              <a:ext uri="{FF2B5EF4-FFF2-40B4-BE49-F238E27FC236}">
                <a16:creationId xmlns:a16="http://schemas.microsoft.com/office/drawing/2014/main" id="{98CC8FBE-594B-EE42-813F-B918992A3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230" y="6147777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Notifications</a:t>
            </a:r>
          </a:p>
        </p:txBody>
      </p:sp>
      <p:sp>
        <p:nvSpPr>
          <p:cNvPr id="482" name="AutoShape 44">
            <a:extLst>
              <a:ext uri="{FF2B5EF4-FFF2-40B4-BE49-F238E27FC236}">
                <a16:creationId xmlns:a16="http://schemas.microsoft.com/office/drawing/2014/main" id="{345D8C1F-8699-B34C-9204-756C1EA7C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901" y="5368437"/>
            <a:ext cx="972000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SOA Cloud Service</a:t>
            </a:r>
          </a:p>
        </p:txBody>
      </p:sp>
      <p:sp>
        <p:nvSpPr>
          <p:cNvPr id="483" name="AutoShape 44">
            <a:extLst>
              <a:ext uri="{FF2B5EF4-FFF2-40B4-BE49-F238E27FC236}">
                <a16:creationId xmlns:a16="http://schemas.microsoft.com/office/drawing/2014/main" id="{21579243-AA20-3E4D-A2B4-8A6B88400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986" y="3651929"/>
            <a:ext cx="878308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Oracle Data Integrator</a:t>
            </a:r>
          </a:p>
        </p:txBody>
      </p:sp>
      <p:sp>
        <p:nvSpPr>
          <p:cNvPr id="484" name="AutoShape 44">
            <a:extLst>
              <a:ext uri="{FF2B5EF4-FFF2-40B4-BE49-F238E27FC236}">
                <a16:creationId xmlns:a16="http://schemas.microsoft.com/office/drawing/2014/main" id="{B3B0FC31-0EC0-EE4B-B9C6-C914BBCE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162" y="4567618"/>
            <a:ext cx="972000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Process Cloud Service</a:t>
            </a:r>
          </a:p>
        </p:txBody>
      </p:sp>
      <p:sp>
        <p:nvSpPr>
          <p:cNvPr id="485" name="AutoShape 44">
            <a:extLst>
              <a:ext uri="{FF2B5EF4-FFF2-40B4-BE49-F238E27FC236}">
                <a16:creationId xmlns:a16="http://schemas.microsoft.com/office/drawing/2014/main" id="{ED13FC82-FCF4-8E49-9872-678B988B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001" y="2559439"/>
            <a:ext cx="878308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GoldenGate</a:t>
            </a:r>
            <a:r>
              <a:rPr lang="en-US" sz="1000" b="1" dirty="0">
                <a:solidFill>
                  <a:schemeClr val="bg1"/>
                </a:solidFill>
              </a:rPr>
              <a:t> Cloud Service</a:t>
            </a:r>
          </a:p>
        </p:txBody>
      </p:sp>
      <p:sp>
        <p:nvSpPr>
          <p:cNvPr id="486" name="AutoShape 44">
            <a:extLst>
              <a:ext uri="{FF2B5EF4-FFF2-40B4-BE49-F238E27FC236}">
                <a16:creationId xmlns:a16="http://schemas.microsoft.com/office/drawing/2014/main" id="{7EB844A0-423A-1B46-AA3C-332FDA724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866" y="2893657"/>
            <a:ext cx="878308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487" name="AutoShape 44">
            <a:extLst>
              <a:ext uri="{FF2B5EF4-FFF2-40B4-BE49-F238E27FC236}">
                <a16:creationId xmlns:a16="http://schemas.microsoft.com/office/drawing/2014/main" id="{A221A30A-7110-A740-8DC7-676F3AA34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788" y="7228419"/>
            <a:ext cx="820781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488" name="AutoShape 44">
            <a:extLst>
              <a:ext uri="{FF2B5EF4-FFF2-40B4-BE49-F238E27FC236}">
                <a16:creationId xmlns:a16="http://schemas.microsoft.com/office/drawing/2014/main" id="{3325870C-5AA9-8246-B8B4-97CCD885F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688" y="6037068"/>
            <a:ext cx="672755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NoSQL DB</a:t>
            </a:r>
          </a:p>
        </p:txBody>
      </p:sp>
      <p:sp>
        <p:nvSpPr>
          <p:cNvPr id="489" name="AutoShape 44">
            <a:extLst>
              <a:ext uri="{FF2B5EF4-FFF2-40B4-BE49-F238E27FC236}">
                <a16:creationId xmlns:a16="http://schemas.microsoft.com/office/drawing/2014/main" id="{C7B33F95-A258-D44D-8D27-2FCA1C05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258" y="5723644"/>
            <a:ext cx="961863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Autonomous Transaction Proc</a:t>
            </a:r>
          </a:p>
        </p:txBody>
      </p:sp>
      <p:sp>
        <p:nvSpPr>
          <p:cNvPr id="490" name="AutoShape 44">
            <a:extLst>
              <a:ext uri="{FF2B5EF4-FFF2-40B4-BE49-F238E27FC236}">
                <a16:creationId xmlns:a16="http://schemas.microsoft.com/office/drawing/2014/main" id="{1E1AD5A2-AF15-F34C-8BA0-07ED295C2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8320" y="479586"/>
            <a:ext cx="684000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491" name="AutoShape 44">
            <a:extLst>
              <a:ext uri="{FF2B5EF4-FFF2-40B4-BE49-F238E27FC236}">
                <a16:creationId xmlns:a16="http://schemas.microsoft.com/office/drawing/2014/main" id="{DFCEBC26-C6D3-4840-B68A-18888FE2B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727" y="476369"/>
            <a:ext cx="1080000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Identity and Access Management</a:t>
            </a:r>
          </a:p>
        </p:txBody>
      </p:sp>
      <p:sp>
        <p:nvSpPr>
          <p:cNvPr id="492" name="AutoShape 44">
            <a:extLst>
              <a:ext uri="{FF2B5EF4-FFF2-40B4-BE49-F238E27FC236}">
                <a16:creationId xmlns:a16="http://schemas.microsoft.com/office/drawing/2014/main" id="{6C97EC74-9702-BD42-95BB-53FB5090E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9727" y="476369"/>
            <a:ext cx="753667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Key Management</a:t>
            </a:r>
          </a:p>
        </p:txBody>
      </p:sp>
      <p:sp>
        <p:nvSpPr>
          <p:cNvPr id="493" name="AutoShape 44">
            <a:extLst>
              <a:ext uri="{FF2B5EF4-FFF2-40B4-BE49-F238E27FC236}">
                <a16:creationId xmlns:a16="http://schemas.microsoft.com/office/drawing/2014/main" id="{34CDF8EC-9B39-A441-BDDF-B55876930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727" y="798745"/>
            <a:ext cx="1080000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Identity Cloud Service</a:t>
            </a:r>
          </a:p>
        </p:txBody>
      </p:sp>
      <p:sp>
        <p:nvSpPr>
          <p:cNvPr id="542" name="AutoShape 44">
            <a:extLst>
              <a:ext uri="{FF2B5EF4-FFF2-40B4-BE49-F238E27FC236}">
                <a16:creationId xmlns:a16="http://schemas.microsoft.com/office/drawing/2014/main" id="{079D2B9A-45AF-3B44-94BD-AC7708A53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986" y="1703759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Transfer Service</a:t>
            </a:r>
          </a:p>
        </p:txBody>
      </p:sp>
      <p:sp>
        <p:nvSpPr>
          <p:cNvPr id="543" name="AutoShape 44">
            <a:extLst>
              <a:ext uri="{FF2B5EF4-FFF2-40B4-BE49-F238E27FC236}">
                <a16:creationId xmlns:a16="http://schemas.microsoft.com/office/drawing/2014/main" id="{381090E4-FC37-974F-86BB-C876C7542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32" y="7292114"/>
            <a:ext cx="802660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Platform</a:t>
            </a:r>
          </a:p>
        </p:txBody>
      </p:sp>
      <p:sp>
        <p:nvSpPr>
          <p:cNvPr id="557" name="AutoShape 44">
            <a:extLst>
              <a:ext uri="{FF2B5EF4-FFF2-40B4-BE49-F238E27FC236}">
                <a16:creationId xmlns:a16="http://schemas.microsoft.com/office/drawing/2014/main" id="{617CD4FC-50CC-4545-8825-13E7A9D9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547" y="3134919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560" name="AutoShape 44">
            <a:extLst>
              <a:ext uri="{FF2B5EF4-FFF2-40B4-BE49-F238E27FC236}">
                <a16:creationId xmlns:a16="http://schemas.microsoft.com/office/drawing/2014/main" id="{D7FF5B43-1DB6-A34C-9E6B-DDD8D9ED7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547" y="3379137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Archive Storage</a:t>
            </a:r>
          </a:p>
        </p:txBody>
      </p:sp>
      <p:sp>
        <p:nvSpPr>
          <p:cNvPr id="561" name="AutoShape 44">
            <a:extLst>
              <a:ext uri="{FF2B5EF4-FFF2-40B4-BE49-F238E27FC236}">
                <a16:creationId xmlns:a16="http://schemas.microsoft.com/office/drawing/2014/main" id="{3161B151-9B21-8144-A2A9-ED7E1F82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547" y="3856800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566" name="AutoShape 44">
            <a:extLst>
              <a:ext uri="{FF2B5EF4-FFF2-40B4-BE49-F238E27FC236}">
                <a16:creationId xmlns:a16="http://schemas.microsoft.com/office/drawing/2014/main" id="{A829808E-5E81-4046-B2F5-29191BD3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547" y="4101018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Archive Storage</a:t>
            </a:r>
          </a:p>
        </p:txBody>
      </p:sp>
      <p:sp>
        <p:nvSpPr>
          <p:cNvPr id="572" name="AutoShape 44">
            <a:extLst>
              <a:ext uri="{FF2B5EF4-FFF2-40B4-BE49-F238E27FC236}">
                <a16:creationId xmlns:a16="http://schemas.microsoft.com/office/drawing/2014/main" id="{DB022EEA-2FF7-2743-9012-F60CAF7DB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6294" y="4567618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573" name="AutoShape 44">
            <a:extLst>
              <a:ext uri="{FF2B5EF4-FFF2-40B4-BE49-F238E27FC236}">
                <a16:creationId xmlns:a16="http://schemas.microsoft.com/office/drawing/2014/main" id="{3ED08844-30AD-F04E-9B3D-D18F4621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6294" y="4811836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Archive Storage</a:t>
            </a:r>
          </a:p>
        </p:txBody>
      </p:sp>
      <p:sp>
        <p:nvSpPr>
          <p:cNvPr id="580" name="AutoShape 44">
            <a:extLst>
              <a:ext uri="{FF2B5EF4-FFF2-40B4-BE49-F238E27FC236}">
                <a16:creationId xmlns:a16="http://schemas.microsoft.com/office/drawing/2014/main" id="{AB8426C4-C9D7-D747-BBB5-CB5E75BF9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688" y="7335563"/>
            <a:ext cx="672755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NoSQL DB</a:t>
            </a:r>
          </a:p>
        </p:txBody>
      </p:sp>
      <p:sp>
        <p:nvSpPr>
          <p:cNvPr id="582" name="AutoShape 44">
            <a:extLst>
              <a:ext uri="{FF2B5EF4-FFF2-40B4-BE49-F238E27FC236}">
                <a16:creationId xmlns:a16="http://schemas.microsoft.com/office/drawing/2014/main" id="{95F2D421-C006-4948-9877-5DF64F2C7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336" y="715059"/>
            <a:ext cx="725368" cy="180000"/>
          </a:xfrm>
          <a:prstGeom prst="roundRect">
            <a:avLst>
              <a:gd name="adj" fmla="val 1041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Data Catalog</a:t>
            </a:r>
          </a:p>
        </p:txBody>
      </p:sp>
      <p:sp>
        <p:nvSpPr>
          <p:cNvPr id="583" name="AutoShape 44">
            <a:extLst>
              <a:ext uri="{FF2B5EF4-FFF2-40B4-BE49-F238E27FC236}">
                <a16:creationId xmlns:a16="http://schemas.microsoft.com/office/drawing/2014/main" id="{A0B048B8-0212-DF44-A7DF-52590952C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3562" y="8395336"/>
            <a:ext cx="820781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GraphPipe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84" name="AutoShape 44">
            <a:extLst>
              <a:ext uri="{FF2B5EF4-FFF2-40B4-BE49-F238E27FC236}">
                <a16:creationId xmlns:a16="http://schemas.microsoft.com/office/drawing/2014/main" id="{66EFA2FF-F660-154B-9DBB-EC074BB0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7705" y="8632620"/>
            <a:ext cx="672755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NoSQL DB</a:t>
            </a:r>
          </a:p>
        </p:txBody>
      </p:sp>
      <p:sp>
        <p:nvSpPr>
          <p:cNvPr id="585" name="AutoShape 44">
            <a:extLst>
              <a:ext uri="{FF2B5EF4-FFF2-40B4-BE49-F238E27FC236}">
                <a16:creationId xmlns:a16="http://schemas.microsoft.com/office/drawing/2014/main" id="{8600BC09-49A7-F746-A714-C060C5AEB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020" y="8335590"/>
            <a:ext cx="1023219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Autonomous Transaction Proc</a:t>
            </a:r>
          </a:p>
        </p:txBody>
      </p:sp>
      <p:sp>
        <p:nvSpPr>
          <p:cNvPr id="586" name="AutoShape 44">
            <a:extLst>
              <a:ext uri="{FF2B5EF4-FFF2-40B4-BE49-F238E27FC236}">
                <a16:creationId xmlns:a16="http://schemas.microsoft.com/office/drawing/2014/main" id="{A46F349B-D5E5-3B4F-AC92-8E37ECDA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619" y="8869904"/>
            <a:ext cx="753667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Autonomous DWH</a:t>
            </a:r>
          </a:p>
        </p:txBody>
      </p:sp>
      <p:sp>
        <p:nvSpPr>
          <p:cNvPr id="587" name="AutoShape 44">
            <a:extLst>
              <a:ext uri="{FF2B5EF4-FFF2-40B4-BE49-F238E27FC236}">
                <a16:creationId xmlns:a16="http://schemas.microsoft.com/office/drawing/2014/main" id="{39D3156E-9370-4545-93A1-547E671F7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239" y="8619699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588" name="AutoShape 44">
            <a:extLst>
              <a:ext uri="{FF2B5EF4-FFF2-40B4-BE49-F238E27FC236}">
                <a16:creationId xmlns:a16="http://schemas.microsoft.com/office/drawing/2014/main" id="{9D503D38-18F8-8941-BA5B-48642E80E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239" y="8863917"/>
            <a:ext cx="878308" cy="180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Archive Storage</a:t>
            </a:r>
          </a:p>
        </p:txBody>
      </p:sp>
      <p:sp>
        <p:nvSpPr>
          <p:cNvPr id="589" name="AutoShape 44">
            <a:extLst>
              <a:ext uri="{FF2B5EF4-FFF2-40B4-BE49-F238E27FC236}">
                <a16:creationId xmlns:a16="http://schemas.microsoft.com/office/drawing/2014/main" id="{F3E747ED-3131-8E43-A09A-75EB3FED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4697" y="7024249"/>
            <a:ext cx="961863" cy="252000"/>
          </a:xfrm>
          <a:prstGeom prst="roundRect">
            <a:avLst>
              <a:gd name="adj" fmla="val 10417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Autonomous Transaction Proc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940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MIO_EKGUID" val="0ce4cfcf-ca07-4015-aaf1-0124bc789c6a"/>
  <p:tag name="MIO_UPDATE" val="True"/>
  <p:tag name="MIO_VERSION" val="23.05.2019 15:10:57"/>
  <p:tag name="MIO_DBID" val="F76B4821-2B13-4DE9-99DB-A2E41EE50DFB"/>
  <p:tag name="MIO_LASTDOWNLOADED" val="23.05.2019 17:10:57"/>
  <p:tag name="MIO_OBJECTNAME" val="Data Lake Architecture HiRes Pictures"/>
  <p:tag name="MIO_LASTEDITORNAME" val="wel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787ff60-2715-469e-a215-92da401fec2d"/>
  <p:tag name="MIO_EKGUID" val="1b52d7ee-f42b-462c-9ffa-3702cf297865"/>
  <p:tag name="MIO_UPDATE" val="True"/>
  <p:tag name="MIO_VERSION" val="23.05.2019 15:10:46"/>
  <p:tag name="MIO_DBID" val="F76B4821-2B13-4DE9-99DB-A2E41EE50DFB"/>
  <p:tag name="MIO_LASTDOWNLOADED" val="23.05.2019 17:10:46"/>
  <p:tag name="MIO_OBJECTNAME" val="High Level “Scenarios”"/>
  <p:tag name="MIO_LASTEDITORNAME" val="wel "/>
  <p:tag name="MIO_STRING_IGNORE_CHECKSUM_FOR_NEXT_SAV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5b6a75b-b172-418c-a14b-0a4c5a18d6c3"/>
  <p:tag name="MIO_EKGUID" val="af4d5ed1-113b-475c-b821-c1b9581a37e3"/>
  <p:tag name="MIO_UPDATE" val="True"/>
  <p:tag name="MIO_VERSION" val="23.05.2019 15:09:30"/>
  <p:tag name="MIO_DBID" val="F76B4821-2B13-4DE9-99DB-A2E41EE50DFB"/>
  <p:tag name="MIO_LASTDOWNLOADED" val="23.05.2019 17:09:30"/>
  <p:tag name="MIO_OBJECTNAME" val="Reference Architecture for Modern Data Platforms"/>
  <p:tag name="MIO_LASTEDITORNAME" val="wel "/>
  <p:tag name="MIO_STRING_IGNORE_CHECKSUM_FOR_NEXT_SAV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1cfaab0-664e-4c5d-846a-8ddb066d3b82"/>
  <p:tag name="MIO_EKGUID" val="96ce6e4d-6b79-4e6c-9ca2-a5ca391c99f6"/>
  <p:tag name="MIO_UPDATE" val="True"/>
  <p:tag name="MIO_VERSION" val="23.05.2019 15:10:50"/>
  <p:tag name="MIO_DBID" val="F76B4821-2B13-4DE9-99DB-A2E41EE50DFB"/>
  <p:tag name="MIO_LASTDOWNLOADED" val="23.05.2019 17:10:50"/>
  <p:tag name="MIO_OBJECTNAME" val="Storage &amp; Batch Processing"/>
  <p:tag name="MIO_LASTEDITORNAME" val="wel "/>
  <p:tag name="MIO_STRING_IGNORE_CHECKSUM_FOR_NEXT_SAV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1cfaab0-664e-4c5d-846a-8ddb066d3b82"/>
  <p:tag name="MIO_EKGUID" val="96ce6e4d-6b79-4e6c-9ca2-a5ca391c99f6"/>
  <p:tag name="MIO_UPDATE" val="True"/>
  <p:tag name="MIO_VERSION" val="23.05.2019 15:10:50"/>
  <p:tag name="MIO_DBID" val="F76B4821-2B13-4DE9-99DB-A2E41EE50DFB"/>
  <p:tag name="MIO_LASTDOWNLOADED" val="23.05.2019 17:10:50"/>
  <p:tag name="MIO_OBJECTNAME" val="Storage &amp; Batch Processing"/>
  <p:tag name="MIO_LASTEDITORNAME" val="wel "/>
  <p:tag name="MIO_STRING_IGNORE_CHECKSUM_FOR_NEXT_SAV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787ff60-2715-469e-a215-92da401fec2d"/>
  <p:tag name="MIO_EKGUID" val="1b52d7ee-f42b-462c-9ffa-3702cf297865"/>
  <p:tag name="MIO_UPDATE" val="True"/>
  <p:tag name="MIO_VERSION" val="23.05.2019 15:10:46"/>
  <p:tag name="MIO_DBID" val="F76B4821-2B13-4DE9-99DB-A2E41EE50DFB"/>
  <p:tag name="MIO_LASTDOWNLOADED" val="23.05.2019 17:10:46"/>
  <p:tag name="MIO_OBJECTNAME" val="High Level “Scenarios”"/>
  <p:tag name="MIO_LASTEDITORNAME" val="wel "/>
  <p:tag name="MIO_STRING_IGNORE_CHECKSUM_FOR_NEXT_SAV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1cfaab0-664e-4c5d-846a-8ddb066d3b82"/>
  <p:tag name="MIO_EKGUID" val="96ce6e4d-6b79-4e6c-9ca2-a5ca391c99f6"/>
  <p:tag name="MIO_UPDATE" val="True"/>
  <p:tag name="MIO_VERSION" val="23.05.2019 15:10:50"/>
  <p:tag name="MIO_DBID" val="F76B4821-2B13-4DE9-99DB-A2E41EE50DFB"/>
  <p:tag name="MIO_LASTDOWNLOADED" val="23.05.2019 17:10:50"/>
  <p:tag name="MIO_OBJECTNAME" val="Storage &amp; Batch Processing"/>
  <p:tag name="MIO_LASTEDITORNAME" val="wel "/>
  <p:tag name="MIO_STRING_IGNORE_CHECKSUM_FOR_NEXT_SAV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1cfaab0-664e-4c5d-846a-8ddb066d3b82"/>
  <p:tag name="MIO_EKGUID" val="96ce6e4d-6b79-4e6c-9ca2-a5ca391c99f6"/>
  <p:tag name="MIO_UPDATE" val="True"/>
  <p:tag name="MIO_VERSION" val="23.05.2019 15:10:50"/>
  <p:tag name="MIO_DBID" val="F76B4821-2B13-4DE9-99DB-A2E41EE50DFB"/>
  <p:tag name="MIO_LASTDOWNLOADED" val="23.05.2019 17:10:50"/>
  <p:tag name="MIO_OBJECTNAME" val="Storage &amp; Batch Processing"/>
  <p:tag name="MIO_LASTEDITORNAME" val="wel "/>
  <p:tag name="MIO_STRING_IGNORE_CHECKSUM_FOR_NEXT_SAV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1cfaab0-664e-4c5d-846a-8ddb066d3b82"/>
  <p:tag name="MIO_EKGUID" val="96ce6e4d-6b79-4e6c-9ca2-a5ca391c99f6"/>
  <p:tag name="MIO_UPDATE" val="True"/>
  <p:tag name="MIO_VERSION" val="23.05.2019 15:10:50"/>
  <p:tag name="MIO_DBID" val="F76B4821-2B13-4DE9-99DB-A2E41EE50DFB"/>
  <p:tag name="MIO_LASTDOWNLOADED" val="23.05.2019 17:10:50"/>
  <p:tag name="MIO_OBJECTNAME" val="Storage &amp; Batch Processing"/>
  <p:tag name="MIO_LASTEDITORNAME" val="wel "/>
  <p:tag name="MIO_STRING_IGNORE_CHECKSUM_FOR_NEXT_SAV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1cfaab0-664e-4c5d-846a-8ddb066d3b82"/>
  <p:tag name="MIO_EKGUID" val="96ce6e4d-6b79-4e6c-9ca2-a5ca391c99f6"/>
  <p:tag name="MIO_UPDATE" val="True"/>
  <p:tag name="MIO_VERSION" val="23.05.2019 15:10:50"/>
  <p:tag name="MIO_DBID" val="F76B4821-2B13-4DE9-99DB-A2E41EE50DFB"/>
  <p:tag name="MIO_LASTDOWNLOADED" val="23.05.2019 17:10:50"/>
  <p:tag name="MIO_OBJECTNAME" val="Storage &amp; Batch Processing"/>
  <p:tag name="MIO_LASTEDITORNAME" val="wel "/>
  <p:tag name="MIO_STRING_IGNORE_CHECKSUM_FOR_NEXT_SAVE" val="False"/>
</p:tagLst>
</file>

<file path=ppt/theme/theme1.xml><?xml version="1.0" encoding="utf-8"?>
<a:theme xmlns:a="http://schemas.openxmlformats.org/drawingml/2006/main" name="1_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1BD1F44-E290-A44C-94D0-743F7A1E41A0}" vid="{E4533F9D-40C3-4249-B9ED-C8D202F2EBE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14FC780CEDCD489955B10735697586" ma:contentTypeVersion="11" ma:contentTypeDescription="Create a new document." ma:contentTypeScope="" ma:versionID="cf6dfea88e29d6da06f7e08eb35cf7f7">
  <xsd:schema xmlns:xsd="http://www.w3.org/2001/XMLSchema" xmlns:xs="http://www.w3.org/2001/XMLSchema" xmlns:p="http://schemas.microsoft.com/office/2006/metadata/properties" xmlns:ns2="4c4a27fa-7443-4601-9e91-ed6bd8a47000" xmlns:ns3="5d27de19-5fe7-418f-a30d-297f2c6c580c" targetNamespace="http://schemas.microsoft.com/office/2006/metadata/properties" ma:root="true" ma:fieldsID="d1e52994b364494d05df3a040b1c4125" ns2:_="" ns3:_="">
    <xsd:import namespace="4c4a27fa-7443-4601-9e91-ed6bd8a47000"/>
    <xsd:import namespace="5d27de19-5fe7-418f-a30d-297f2c6c58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4a27fa-7443-4601-9e91-ed6bd8a47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7de19-5fe7-418f-a30d-297f2c6c580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B141C-C305-4396-9928-066F48AB2D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0C7C55-A747-490B-B667-850D0A9D08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4a27fa-7443-4601-9e91-ed6bd8a47000"/>
    <ds:schemaRef ds:uri="5d27de19-5fe7-418f-a30d-297f2c6c58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CA9F3F-A2B1-496A-A740-F9B075333071}">
  <ds:schemaRefs>
    <ds:schemaRef ds:uri="http://purl.org/dc/dcmitype/"/>
    <ds:schemaRef ds:uri="4c4a27fa-7443-4601-9e91-ed6bd8a47000"/>
    <ds:schemaRef ds:uri="http://purl.org/dc/elements/1.1/"/>
    <ds:schemaRef ds:uri="http://schemas.microsoft.com/office/2006/documentManagement/types"/>
    <ds:schemaRef ds:uri="5d27de19-5fe7-418f-a30d-297f2c6c580c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TVD_DE_16zu9_2016_v1.2</Template>
  <TotalTime>21109</TotalTime>
  <Words>2334</Words>
  <Application>Microsoft Macintosh PowerPoint</Application>
  <PresentationFormat>Custom</PresentationFormat>
  <Paragraphs>1488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Lucida Grande</vt:lpstr>
      <vt:lpstr>Segoe UI</vt:lpstr>
      <vt:lpstr>Wingdings</vt:lpstr>
      <vt:lpstr>1_TVD_PPT_Template_16zu9_DE</vt:lpstr>
      <vt:lpstr>Reference Architecture for Modern Data Platforms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Björn Bröhl</dc:creator>
  <cp:lastModifiedBy>Guido Schmutz</cp:lastModifiedBy>
  <cp:revision>758</cp:revision>
  <cp:lastPrinted>2018-10-14T17:18:21Z</cp:lastPrinted>
  <dcterms:created xsi:type="dcterms:W3CDTF">2016-03-02T09:47:43Z</dcterms:created>
  <dcterms:modified xsi:type="dcterms:W3CDTF">2019-11-26T21:24:12Z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0x010100F014FC780CEDCD489955B10735697586</vt:lpwstr>
  </property>
  <property fmtid="{D5CDD505-2E9C-101B-9397-08002B2CF9AE}" pid="3" name="BDSDiscipline">
    <vt:lpwstr>47;#INFR-GEN|394f6598-0218-4591-b605-bd4cf99f9e98</vt:lpwstr>
  </property>
  <property fmtid="{D5CDD505-2E9C-101B-9397-08002B2CF9AE}" pid="4" name="Spearheadtopic">
    <vt:lpwstr/>
  </property>
  <property fmtid="{D5CDD505-2E9C-101B-9397-08002B2CF9AE}" pid="5" name="AuthorIds_UIVersion_512">
    <vt:lpwstr>19</vt:lpwstr>
  </property>
</Properties>
</file>